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7" r:id="rId4"/>
    <p:sldId id="259" r:id="rId5"/>
    <p:sldId id="258" r:id="rId6"/>
    <p:sldId id="270" r:id="rId7"/>
    <p:sldId id="260" r:id="rId8"/>
    <p:sldId id="261" r:id="rId9"/>
    <p:sldId id="262" r:id="rId10"/>
    <p:sldId id="263" r:id="rId11"/>
    <p:sldId id="265" r:id="rId12"/>
    <p:sldId id="269" r:id="rId13"/>
    <p:sldId id="264" r:id="rId14"/>
    <p:sldId id="266" r:id="rId15"/>
    <p:sldId id="267" r:id="rId16"/>
    <p:sldId id="268" r:id="rId17"/>
    <p:sldId id="272" r:id="rId18"/>
    <p:sldId id="273"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94694" autoAdjust="0"/>
  </p:normalViewPr>
  <p:slideViewPr>
    <p:cSldViewPr>
      <p:cViewPr varScale="1">
        <p:scale>
          <a:sx n="110" d="100"/>
          <a:sy n="110" d="100"/>
        </p:scale>
        <p:origin x="-1632" y="-78"/>
      </p:cViewPr>
      <p:guideLst>
        <p:guide orient="horz" pos="2160"/>
        <p:guide pos="2880"/>
      </p:guideLst>
    </p:cSldViewPr>
  </p:slideViewPr>
  <p:outlineViewPr>
    <p:cViewPr>
      <p:scale>
        <a:sx n="33" d="100"/>
        <a:sy n="33" d="100"/>
      </p:scale>
      <p:origin x="6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E90ED720-0104-4369-84BC-D37694168613}" type="datetimeFigureOut">
              <a:rPr kumimoji="1" lang="ja-JP" altLang="en-US" smtClean="0"/>
              <a:t>2016/11/9</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D2D8002D-B5B0-4BAC-B1F6-782DDCCE6D9C}"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E90ED720-0104-4369-84BC-D37694168613}" type="datetimeFigureOut">
              <a:rPr kumimoji="1" lang="ja-JP" altLang="en-US" smtClean="0"/>
              <a:t>2016/11/9</a:t>
            </a:fld>
            <a:endParaRPr kumimoji="1" lang="ja-JP" altLang="en-US"/>
          </a:p>
        </p:txBody>
      </p:sp>
      <p:sp>
        <p:nvSpPr>
          <p:cNvPr id="9" name="スライド番号プレースホルダー 8"/>
          <p:cNvSpPr>
            <a:spLocks noGrp="1"/>
          </p:cNvSpPr>
          <p:nvPr>
            <p:ph type="sldNum" sz="quarter" idx="15"/>
          </p:nvPr>
        </p:nvSpPr>
        <p:spPr/>
        <p:txBody>
          <a:bodyPr rtlCol="0"/>
          <a:lstStyle/>
          <a:p>
            <a:fld id="{D2D8002D-B5B0-4BAC-B1F6-782DDCCE6D9C}"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E90ED720-0104-4369-84BC-D37694168613}" type="datetimeFigureOut">
              <a:rPr kumimoji="1" lang="ja-JP" altLang="en-US" smtClean="0"/>
              <a:t>2016/11/9</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D2D8002D-B5B0-4BAC-B1F6-782DDCCE6D9C}"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2016/11/9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2016/11/9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E90ED720-0104-4369-84BC-D37694168613}" type="datetimeFigureOut">
              <a:rPr kumimoji="1" lang="ja-JP" altLang="en-US" smtClean="0"/>
              <a:t>2016/11/9</a:t>
            </a:fld>
            <a:endParaRPr kumimoji="1" lang="ja-JP" altLang="en-US"/>
          </a:p>
        </p:txBody>
      </p:sp>
      <p:sp>
        <p:nvSpPr>
          <p:cNvPr id="7" name="スライド番号プレースホルダー 6"/>
          <p:cNvSpPr>
            <a:spLocks noGrp="1"/>
          </p:cNvSpPr>
          <p:nvPr>
            <p:ph type="sldNum" sz="quarter" idx="11"/>
          </p:nvPr>
        </p:nvSpPr>
        <p:spPr/>
        <p:txBody>
          <a:bodyPr rtlCol="0"/>
          <a:lstStyle/>
          <a:p>
            <a:fld id="{D2D8002D-B5B0-4BAC-B1F6-782DDCCE6D9C}"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t>2016/11/9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E90ED720-0104-4369-84BC-D37694168613}" type="datetimeFigureOut">
              <a:rPr kumimoji="1" lang="ja-JP" altLang="en-US" smtClean="0"/>
              <a:t>2016/11/9</a:t>
            </a:fld>
            <a:endParaRPr kumimoji="1" lang="ja-JP" altLang="en-US"/>
          </a:p>
        </p:txBody>
      </p:sp>
      <p:sp>
        <p:nvSpPr>
          <p:cNvPr id="22" name="スライド番号プレースホルダー 21"/>
          <p:cNvSpPr>
            <a:spLocks noGrp="1"/>
          </p:cNvSpPr>
          <p:nvPr>
            <p:ph type="sldNum" sz="quarter" idx="15"/>
          </p:nvPr>
        </p:nvSpPr>
        <p:spPr/>
        <p:txBody>
          <a:bodyPr rtlCol="0"/>
          <a:lstStyle/>
          <a:p>
            <a:fld id="{D2D8002D-B5B0-4BAC-B1F6-782DDCCE6D9C}"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E90ED720-0104-4369-84BC-D37694168613}" type="datetimeFigureOut">
              <a:rPr kumimoji="1" lang="ja-JP" altLang="en-US" smtClean="0"/>
              <a:t>2016/11/9</a:t>
            </a:fld>
            <a:endParaRPr kumimoji="1" lang="ja-JP" altLang="en-US"/>
          </a:p>
        </p:txBody>
      </p:sp>
      <p:sp>
        <p:nvSpPr>
          <p:cNvPr id="18" name="スライド番号プレースホルダー 17"/>
          <p:cNvSpPr>
            <a:spLocks noGrp="1"/>
          </p:cNvSpPr>
          <p:nvPr>
            <p:ph type="sldNum" sz="quarter" idx="11"/>
          </p:nvPr>
        </p:nvSpPr>
        <p:spPr/>
        <p:txBody>
          <a:bodyPr rtlCol="0"/>
          <a:lstStyle/>
          <a:p>
            <a:fld id="{D2D8002D-B5B0-4BAC-B1F6-782DDCCE6D9C}"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90ED720-0104-4369-84BC-D37694168613}" type="datetimeFigureOut">
              <a:rPr kumimoji="1" lang="ja-JP" altLang="en-US" smtClean="0"/>
              <a:t>2016/11/9</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小中学校教員の</a:t>
            </a:r>
            <a:r>
              <a:rPr lang="ja-JP" altLang="en-US" dirty="0" smtClean="0"/>
              <a:t>メンタルヘルスと現場で</a:t>
            </a:r>
            <a:r>
              <a:rPr kumimoji="1" lang="ja-JP" altLang="en-US" dirty="0" smtClean="0"/>
              <a:t>求められるソーシャルサポート関連要因について</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Web</a:t>
            </a:r>
            <a:r>
              <a:rPr kumimoji="1" lang="ja-JP" altLang="en-US" dirty="0" smtClean="0"/>
              <a:t>調査システム構築による質問紙法の</a:t>
            </a:r>
            <a:r>
              <a:rPr kumimoji="1" lang="en-US" altLang="ja-JP" dirty="0" smtClean="0"/>
              <a:t>ICT</a:t>
            </a:r>
            <a:r>
              <a:rPr kumimoji="1" lang="ja-JP" altLang="en-US" dirty="0" smtClean="0"/>
              <a:t>化に向けて</a:t>
            </a:r>
            <a:endParaRPr kumimoji="1" lang="en-US" altLang="ja-JP" dirty="0" smtClean="0"/>
          </a:p>
          <a:p>
            <a:r>
              <a:rPr lang="en-US" altLang="ja-JP" dirty="0"/>
              <a:t>http://junhara.net/nodasemi/</a:t>
            </a:r>
            <a:endParaRPr kumimoji="1" lang="ja-JP" altLang="en-US" dirty="0"/>
          </a:p>
        </p:txBody>
      </p:sp>
      <p:sp>
        <p:nvSpPr>
          <p:cNvPr id="4" name="サブタイトル 2"/>
          <p:cNvSpPr txBox="1">
            <a:spLocks/>
          </p:cNvSpPr>
          <p:nvPr/>
        </p:nvSpPr>
        <p:spPr>
          <a:xfrm>
            <a:off x="3707904" y="260648"/>
            <a:ext cx="5112568" cy="720080"/>
          </a:xfrm>
          <a:prstGeom prst="rect">
            <a:avLst/>
          </a:prstGeom>
        </p:spPr>
        <p:txBody>
          <a:bodyPr vert="horz">
            <a:normAutofit/>
          </a:bodyPr>
          <a:lstStyle>
            <a:lvl1pPr marL="0" indent="0" algn="l" rtl="0" eaLnBrk="1" latinLnBrk="0" hangingPunct="1">
              <a:spcBef>
                <a:spcPts val="600"/>
              </a:spcBef>
              <a:buClr>
                <a:schemeClr val="accent1"/>
              </a:buClr>
              <a:buSzPct val="70000"/>
              <a:buFont typeface="Wingdings"/>
              <a:buNone/>
              <a:defRPr kumimoji="1" sz="1800" b="1" kern="1200">
                <a:solidFill>
                  <a:schemeClr val="tx2"/>
                </a:solidFill>
                <a:latin typeface="+mn-lt"/>
                <a:ea typeface="+mn-ea"/>
                <a:cs typeface="+mn-cs"/>
              </a:defRPr>
            </a:lvl1pPr>
            <a:lvl2pPr marL="457200" indent="0" algn="ctr" rtl="0" eaLnBrk="1" latinLnBrk="0" hangingPunct="1">
              <a:spcBef>
                <a:spcPct val="20000"/>
              </a:spcBef>
              <a:buClr>
                <a:schemeClr val="accent1"/>
              </a:buClr>
              <a:buSzPct val="80000"/>
              <a:buFont typeface="Wingdings 2"/>
              <a:buNone/>
              <a:defRPr kumimoji="1" sz="2100" kern="1200">
                <a:solidFill>
                  <a:schemeClr val="tx1"/>
                </a:solidFill>
                <a:latin typeface="+mn-lt"/>
                <a:ea typeface="+mn-ea"/>
                <a:cs typeface="+mn-cs"/>
              </a:defRPr>
            </a:lvl2pPr>
            <a:lvl3pPr marL="914400" indent="0" algn="ctr" rtl="0" eaLnBrk="1" latinLnBrk="0" hangingPunct="1">
              <a:spcBef>
                <a:spcPct val="20000"/>
              </a:spcBef>
              <a:buClr>
                <a:schemeClr val="accent1">
                  <a:shade val="75000"/>
                </a:schemeClr>
              </a:buClr>
              <a:buSzPct val="60000"/>
              <a:buFont typeface="Wingdings"/>
              <a:buNone/>
              <a:defRPr kumimoji="1" sz="1800" kern="1200">
                <a:solidFill>
                  <a:schemeClr val="tx1"/>
                </a:solidFill>
                <a:latin typeface="+mn-lt"/>
                <a:ea typeface="+mn-ea"/>
                <a:cs typeface="+mn-cs"/>
              </a:defRPr>
            </a:lvl3pPr>
            <a:lvl4pPr marL="1371600" indent="0" algn="ctr" rtl="0" eaLnBrk="1" latinLnBrk="0" hangingPunct="1">
              <a:spcBef>
                <a:spcPct val="20000"/>
              </a:spcBef>
              <a:buClr>
                <a:schemeClr val="accent1">
                  <a:tint val="60000"/>
                </a:schemeClr>
              </a:buClr>
              <a:buSzPct val="60000"/>
              <a:buFont typeface="Wingdings"/>
              <a:buNone/>
              <a:defRPr kumimoji="1" sz="1800" kern="1200">
                <a:solidFill>
                  <a:schemeClr val="tx1"/>
                </a:solidFill>
                <a:latin typeface="+mn-lt"/>
                <a:ea typeface="+mn-ea"/>
                <a:cs typeface="+mn-cs"/>
              </a:defRPr>
            </a:lvl4pPr>
            <a:lvl5pPr marL="1828800" indent="0" algn="ctr" rtl="0" eaLnBrk="1" latinLnBrk="0" hangingPunct="1">
              <a:spcBef>
                <a:spcPct val="20000"/>
              </a:spcBef>
              <a:buClr>
                <a:schemeClr val="accent2">
                  <a:tint val="60000"/>
                </a:schemeClr>
              </a:buClr>
              <a:buSzPct val="68000"/>
              <a:buFont typeface="Wingdings 2"/>
              <a:buNone/>
              <a:defRPr kumimoji="1"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1"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1"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1"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1" sz="1400" kern="1200" baseline="0">
                <a:solidFill>
                  <a:schemeClr val="tx2"/>
                </a:solidFill>
                <a:latin typeface="+mn-lt"/>
                <a:ea typeface="+mn-ea"/>
                <a:cs typeface="+mn-cs"/>
              </a:defRPr>
            </a:lvl9pPr>
          </a:lstStyle>
          <a:p>
            <a:pPr algn="r"/>
            <a:r>
              <a:rPr lang="en-US" altLang="ja-JP" dirty="0" smtClean="0"/>
              <a:t>2016</a:t>
            </a:r>
            <a:r>
              <a:rPr lang="ja-JP" altLang="en-US" dirty="0" smtClean="0"/>
              <a:t>年</a:t>
            </a:r>
            <a:r>
              <a:rPr lang="en-US" altLang="ja-JP" dirty="0" smtClean="0"/>
              <a:t>11</a:t>
            </a:r>
            <a:r>
              <a:rPr lang="ja-JP" altLang="en-US" dirty="0" smtClean="0"/>
              <a:t>月</a:t>
            </a:r>
            <a:r>
              <a:rPr lang="en-US" altLang="ja-JP" dirty="0" smtClean="0"/>
              <a:t>9</a:t>
            </a:r>
            <a:r>
              <a:rPr lang="ja-JP" altLang="en-US" dirty="0" smtClean="0"/>
              <a:t>日</a:t>
            </a:r>
            <a:r>
              <a:rPr lang="en-US" altLang="ja-JP" dirty="0" smtClean="0"/>
              <a:t>(</a:t>
            </a:r>
            <a:r>
              <a:rPr lang="ja-JP" altLang="en-US" dirty="0" smtClean="0"/>
              <a:t>水</a:t>
            </a:r>
            <a:r>
              <a:rPr lang="en-US" altLang="ja-JP" dirty="0" smtClean="0"/>
              <a:t>)16:00</a:t>
            </a:r>
            <a:r>
              <a:rPr lang="ja-JP" altLang="en-US" dirty="0" smtClean="0"/>
              <a:t>～</a:t>
            </a:r>
            <a:r>
              <a:rPr lang="en-US" altLang="ja-JP" dirty="0" smtClean="0"/>
              <a:t>17:30</a:t>
            </a:r>
            <a:r>
              <a:rPr lang="ja-JP" altLang="en-US" dirty="0" smtClean="0"/>
              <a:t/>
            </a:r>
            <a:br>
              <a:rPr lang="ja-JP" altLang="en-US" dirty="0" smtClean="0"/>
            </a:br>
            <a:r>
              <a:rPr lang="ja-JP" altLang="en-US" dirty="0" smtClean="0"/>
              <a:t>臨床心理学コース昼間</a:t>
            </a:r>
            <a:r>
              <a:rPr lang="en-US" altLang="ja-JP" dirty="0" smtClean="0"/>
              <a:t>M1</a:t>
            </a:r>
            <a:r>
              <a:rPr lang="ja-JP" altLang="en-US" dirty="0" smtClean="0"/>
              <a:t>原淳</a:t>
            </a:r>
            <a:endParaRPr lang="ja-JP" altLang="en-US" dirty="0"/>
          </a:p>
        </p:txBody>
      </p:sp>
      <p:sp>
        <p:nvSpPr>
          <p:cNvPr id="5" name="正方形/長方形 4"/>
          <p:cNvSpPr/>
          <p:nvPr/>
        </p:nvSpPr>
        <p:spPr>
          <a:xfrm>
            <a:off x="2286000" y="2967335"/>
            <a:ext cx="4572000" cy="923330"/>
          </a:xfrm>
          <a:prstGeom prst="rect">
            <a:avLst/>
          </a:prstGeom>
        </p:spPr>
        <p:txBody>
          <a:bodyPr>
            <a:spAutoFit/>
          </a:bodyPr>
          <a:lstStyle/>
          <a:p>
            <a:r>
              <a:rPr lang="ja-JP" altLang="en-US" dirty="0" smtClean="0"/>
              <a:t>野田</a:t>
            </a:r>
            <a:r>
              <a:rPr lang="ja-JP" altLang="en-US" dirty="0"/>
              <a:t>ゼミ</a:t>
            </a:r>
            <a:r>
              <a:rPr lang="en-US" altLang="ja-JP" dirty="0"/>
              <a:t/>
            </a:r>
            <a:br>
              <a:rPr lang="en-US" altLang="ja-JP" dirty="0"/>
            </a:br>
            <a:r>
              <a:rPr lang="ja-JP" altLang="en-US" dirty="0" smtClean="0"/>
              <a:t>第</a:t>
            </a:r>
            <a:r>
              <a:rPr lang="en-US" altLang="ja-JP" dirty="0" smtClean="0"/>
              <a:t>5</a:t>
            </a:r>
            <a:r>
              <a:rPr lang="ja-JP" altLang="en-US" dirty="0" smtClean="0"/>
              <a:t>回 </a:t>
            </a:r>
            <a:r>
              <a:rPr lang="ja-JP" altLang="en-US" dirty="0"/>
              <a:t>原 淳 発表</a:t>
            </a:r>
            <a:r>
              <a:rPr lang="en-US" altLang="ja-JP" dirty="0"/>
              <a:t/>
            </a:r>
            <a:br>
              <a:rPr lang="en-US" altLang="ja-JP" dirty="0"/>
            </a:br>
            <a:endParaRPr lang="ja-JP" altLang="en-US" dirty="0"/>
          </a:p>
        </p:txBody>
      </p:sp>
    </p:spTree>
    <p:extLst>
      <p:ext uri="{BB962C8B-B14F-4D97-AF65-F5344CB8AC3E}">
        <p14:creationId xmlns:p14="http://schemas.microsoft.com/office/powerpoint/2010/main" val="512223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ソーシャルサポートとは</a:t>
            </a:r>
            <a:endParaRPr kumimoji="1" lang="ja-JP" altLang="en-US" dirty="0"/>
          </a:p>
        </p:txBody>
      </p:sp>
      <p:sp>
        <p:nvSpPr>
          <p:cNvPr id="7" name="コンテンツ プレースホルダー 6"/>
          <p:cNvSpPr>
            <a:spLocks noGrp="1"/>
          </p:cNvSpPr>
          <p:nvPr>
            <p:ph sz="quarter" idx="1"/>
          </p:nvPr>
        </p:nvSpPr>
        <p:spPr>
          <a:xfrm>
            <a:off x="457200" y="1268760"/>
            <a:ext cx="7467600" cy="4873752"/>
          </a:xfrm>
        </p:spPr>
        <p:txBody>
          <a:bodyPr>
            <a:normAutofit fontScale="85000" lnSpcReduction="10000"/>
          </a:bodyPr>
          <a:lstStyle/>
          <a:p>
            <a:r>
              <a:rPr lang="ja-JP" altLang="en-US" dirty="0"/>
              <a:t>ソーシャルサポートは、コミュニティ心理学のキャプラン（</a:t>
            </a:r>
            <a:r>
              <a:rPr lang="en-US" altLang="ja-JP" dirty="0"/>
              <a:t>Caplan, G</a:t>
            </a:r>
            <a:r>
              <a:rPr lang="ja-JP" altLang="en-US" dirty="0"/>
              <a:t>）により提唱された</a:t>
            </a:r>
            <a:r>
              <a:rPr lang="ja-JP" altLang="en-US" dirty="0" smtClean="0"/>
              <a:t>概念である。</a:t>
            </a:r>
            <a:endParaRPr lang="en-US" altLang="ja-JP" smtClean="0"/>
          </a:p>
          <a:p>
            <a:r>
              <a:rPr lang="ja-JP" altLang="en-US" smtClean="0"/>
              <a:t>生活</a:t>
            </a:r>
            <a:r>
              <a:rPr lang="ja-JP" altLang="en-US" dirty="0"/>
              <a:t>において、他者から与えられるさまざまな物質的、心理的援助のことを指し、道具的・情報的サポートと情緒的サポートとに大別される。</a:t>
            </a:r>
          </a:p>
          <a:p>
            <a:r>
              <a:rPr lang="ja-JP" altLang="en-US" dirty="0"/>
              <a:t>「道具的・情報的サポート」は物質的な援助で、さらに下位分類として、問題解決のための実際的資源を提供する「直接的サポート」と、解決のための情報を提供する「間接的サポート」の２種類に分けられる。</a:t>
            </a:r>
          </a:p>
          <a:p>
            <a:r>
              <a:rPr lang="ja-JP" altLang="en-US" dirty="0"/>
              <a:t>「情緒的サポート」は、ストレス状態にある個人に対し、他者が共感的、受容的に接することで支えていこうとするような態度を指す。愛情、親密性などといった情緒面への働きかけと、評価やフィードバックなどの認知面への働きかけという２種類に分類される。</a:t>
            </a:r>
          </a:p>
          <a:p>
            <a:r>
              <a:rPr lang="ja-JP" altLang="en-US" dirty="0"/>
              <a:t>ソーシャルサポートには、ストレスを緩和し、精神的健康状態を良好にする作用があることが分かっており、また、危機介入において重要なポイントとなるとされている。</a:t>
            </a:r>
          </a:p>
          <a:p>
            <a:endParaRPr lang="ja-JP" altLang="en-US" dirty="0"/>
          </a:p>
        </p:txBody>
      </p:sp>
      <p:sp>
        <p:nvSpPr>
          <p:cNvPr id="8" name="正方形/長方形 7"/>
          <p:cNvSpPr/>
          <p:nvPr/>
        </p:nvSpPr>
        <p:spPr>
          <a:xfrm>
            <a:off x="595849" y="6093296"/>
            <a:ext cx="8136904" cy="646331"/>
          </a:xfrm>
          <a:prstGeom prst="rect">
            <a:avLst/>
          </a:prstGeom>
        </p:spPr>
        <p:txBody>
          <a:bodyPr wrap="square">
            <a:spAutoFit/>
          </a:bodyPr>
          <a:lstStyle/>
          <a:p>
            <a:r>
              <a:rPr lang="ja-JP" altLang="en-US" dirty="0"/>
              <a:t>出典：心理学用語集　</a:t>
            </a:r>
            <a:r>
              <a:rPr lang="ja-JP" altLang="en-US" dirty="0" smtClean="0"/>
              <a:t>サイコタム</a:t>
            </a:r>
            <a:endParaRPr lang="en-US" altLang="ja-JP" dirty="0" smtClean="0"/>
          </a:p>
          <a:p>
            <a:r>
              <a:rPr lang="en-US" altLang="ja-JP" dirty="0"/>
              <a:t>http://psychoterm.jp/applied/clinical/f3.html</a:t>
            </a:r>
            <a:endParaRPr lang="ja-JP" altLang="en-US" dirty="0"/>
          </a:p>
        </p:txBody>
      </p:sp>
    </p:spTree>
    <p:extLst>
      <p:ext uri="{BB962C8B-B14F-4D97-AF65-F5344CB8AC3E}">
        <p14:creationId xmlns:p14="http://schemas.microsoft.com/office/powerpoint/2010/main" val="2244019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ソーシャルサポートにまつわる用語</a:t>
            </a:r>
            <a:endParaRPr kumimoji="1" lang="ja-JP" altLang="en-US" dirty="0"/>
          </a:p>
        </p:txBody>
      </p:sp>
      <p:graphicFrame>
        <p:nvGraphicFramePr>
          <p:cNvPr id="4" name="コンテンツ プレースホルダー 4"/>
          <p:cNvGraphicFramePr>
            <a:graphicFrameLocks noGrp="1"/>
          </p:cNvGraphicFramePr>
          <p:nvPr>
            <p:ph sz="quarter" idx="1"/>
            <p:extLst>
              <p:ext uri="{D42A27DB-BD31-4B8C-83A1-F6EECF244321}">
                <p14:modId xmlns:p14="http://schemas.microsoft.com/office/powerpoint/2010/main" val="1770523712"/>
              </p:ext>
            </p:extLst>
          </p:nvPr>
        </p:nvGraphicFramePr>
        <p:xfrm>
          <a:off x="457200" y="1600200"/>
          <a:ext cx="7467600" cy="2865120"/>
        </p:xfrm>
        <a:graphic>
          <a:graphicData uri="http://schemas.openxmlformats.org/drawingml/2006/table">
            <a:tbl>
              <a:tblPr firstRow="1" bandRow="1">
                <a:tableStyleId>{1E171933-4619-4E11-9A3F-F7608DF75F80}</a:tableStyleId>
              </a:tblPr>
              <a:tblGrid>
                <a:gridCol w="2034945"/>
                <a:gridCol w="5432655"/>
              </a:tblGrid>
              <a:tr h="370840">
                <a:tc>
                  <a:txBody>
                    <a:bodyPr/>
                    <a:lstStyle/>
                    <a:p>
                      <a:pPr algn="ctr"/>
                      <a:r>
                        <a:rPr kumimoji="1" lang="ja-JP" altLang="en-US" dirty="0" smtClean="0"/>
                        <a:t>用　語</a:t>
                      </a:r>
                      <a:endParaRPr kumimoji="1" lang="ja-JP" altLang="en-US" dirty="0"/>
                    </a:p>
                  </a:txBody>
                  <a:tcPr marL="82973" marR="82973"/>
                </a:tc>
                <a:tc>
                  <a:txBody>
                    <a:bodyPr/>
                    <a:lstStyle/>
                    <a:p>
                      <a:pPr algn="ctr"/>
                      <a:r>
                        <a:rPr kumimoji="1" lang="ja-JP" altLang="en-US" dirty="0" smtClean="0"/>
                        <a:t>意　味　</a:t>
                      </a:r>
                      <a:endParaRPr kumimoji="1" lang="en-US" altLang="ja-JP" dirty="0" smtClean="0"/>
                    </a:p>
                  </a:txBody>
                  <a:tcPr marL="82973" marR="82973"/>
                </a:tc>
              </a:tr>
              <a:tr h="370840">
                <a:tc>
                  <a:txBody>
                    <a:bodyPr/>
                    <a:lstStyle/>
                    <a:p>
                      <a:r>
                        <a:rPr kumimoji="1" lang="ja-JP" altLang="en-US" dirty="0" smtClean="0"/>
                        <a:t>社会的ネットワーク</a:t>
                      </a:r>
                      <a:endParaRPr kumimoji="1" lang="ja-JP" altLang="en-US" dirty="0"/>
                    </a:p>
                  </a:txBody>
                  <a:tcPr marL="82973" marR="82973"/>
                </a:tc>
                <a:tc>
                  <a:txBody>
                    <a:bodyPr/>
                    <a:lstStyle/>
                    <a:p>
                      <a:r>
                        <a:rPr kumimoji="1" lang="ja-JP" altLang="en-US" dirty="0" smtClean="0"/>
                        <a:t>それぞれにサポートを交わす</a:t>
                      </a:r>
                      <a:r>
                        <a:rPr kumimoji="1" lang="ja-JP" altLang="en-US" dirty="0" err="1" smtClean="0"/>
                        <a:t>で</a:t>
                      </a:r>
                      <a:r>
                        <a:rPr kumimoji="1" lang="ja-JP" altLang="en-US" dirty="0" smtClean="0"/>
                        <a:t>あろう個人の集合体</a:t>
                      </a:r>
                    </a:p>
                  </a:txBody>
                  <a:tcPr marL="82973" marR="82973"/>
                </a:tc>
              </a:tr>
              <a:tr h="370840">
                <a:tc>
                  <a:txBody>
                    <a:bodyPr/>
                    <a:lstStyle/>
                    <a:p>
                      <a:r>
                        <a:rPr kumimoji="1" lang="ja-JP" altLang="en-US" dirty="0" smtClean="0"/>
                        <a:t>情緒的サポート</a:t>
                      </a:r>
                    </a:p>
                  </a:txBody>
                  <a:tcPr marL="82973" marR="82973"/>
                </a:tc>
                <a:tc>
                  <a:txBody>
                    <a:bodyPr/>
                    <a:lstStyle/>
                    <a:p>
                      <a:r>
                        <a:rPr kumimoji="1" lang="ja-JP" altLang="en-US" dirty="0" smtClean="0"/>
                        <a:t>共感，安心，愛着，尊敬の提供</a:t>
                      </a:r>
                      <a:endParaRPr kumimoji="1" lang="ja-JP" altLang="en-US" dirty="0"/>
                    </a:p>
                  </a:txBody>
                  <a:tcPr marL="82973" marR="82973"/>
                </a:tc>
              </a:tr>
              <a:tr h="370840">
                <a:tc>
                  <a:txBody>
                    <a:bodyPr/>
                    <a:lstStyle/>
                    <a:p>
                      <a:r>
                        <a:rPr kumimoji="1" lang="ja-JP" altLang="en-US" dirty="0" smtClean="0"/>
                        <a:t>情報的サポート</a:t>
                      </a:r>
                    </a:p>
                  </a:txBody>
                  <a:tcPr marL="82973" marR="82973"/>
                </a:tc>
                <a:tc>
                  <a:txBody>
                    <a:bodyPr/>
                    <a:lstStyle/>
                    <a:p>
                      <a:r>
                        <a:rPr kumimoji="1" lang="ja-JP" altLang="en-US" dirty="0" smtClean="0"/>
                        <a:t>問題解決の手助けと助言</a:t>
                      </a:r>
                    </a:p>
                  </a:txBody>
                  <a:tcPr marL="82973" marR="82973"/>
                </a:tc>
              </a:tr>
              <a:tr h="370840">
                <a:tc>
                  <a:txBody>
                    <a:bodyPr/>
                    <a:lstStyle/>
                    <a:p>
                      <a:r>
                        <a:rPr kumimoji="1" lang="ja-JP" altLang="en-US" dirty="0" smtClean="0"/>
                        <a:t>道具的サポート</a:t>
                      </a:r>
                    </a:p>
                  </a:txBody>
                  <a:tcPr marL="82973" marR="82973"/>
                </a:tc>
                <a:tc>
                  <a:txBody>
                    <a:bodyPr/>
                    <a:lstStyle/>
                    <a:p>
                      <a:r>
                        <a:rPr kumimoji="1" lang="ja-JP" altLang="en-US" dirty="0" smtClean="0"/>
                        <a:t>日常生活でのサービスや仕事による援助</a:t>
                      </a:r>
                    </a:p>
                  </a:txBody>
                  <a:tcPr marL="82973" marR="82973"/>
                </a:tc>
              </a:tr>
              <a:tr h="370840">
                <a:tc>
                  <a:txBody>
                    <a:bodyPr/>
                    <a:lstStyle/>
                    <a:p>
                      <a:r>
                        <a:rPr kumimoji="1" lang="ja-JP" altLang="en-US" dirty="0" smtClean="0"/>
                        <a:t>評価的サポート</a:t>
                      </a:r>
                    </a:p>
                  </a:txBody>
                  <a:tcPr marL="82973" marR="82973"/>
                </a:tc>
                <a:tc>
                  <a:txBody>
                    <a:bodyPr/>
                    <a:lstStyle/>
                    <a:p>
                      <a:pPr algn="l"/>
                      <a:r>
                        <a:rPr kumimoji="1" lang="ja-JP" altLang="en-US" dirty="0" smtClean="0"/>
                        <a:t>自己評価に関連するフィードバック</a:t>
                      </a:r>
                    </a:p>
                  </a:txBody>
                  <a:tcPr marL="82973" marR="82973"/>
                </a:tc>
              </a:tr>
              <a:tr h="370840">
                <a:tc>
                  <a:txBody>
                    <a:bodyPr/>
                    <a:lstStyle/>
                    <a:p>
                      <a:r>
                        <a:rPr kumimoji="1" lang="ja-JP" altLang="en-US" dirty="0" smtClean="0"/>
                        <a:t>予期されたサポート</a:t>
                      </a:r>
                    </a:p>
                  </a:txBody>
                  <a:tcPr marL="82973" marR="82973"/>
                </a:tc>
                <a:tc>
                  <a:txBody>
                    <a:bodyPr/>
                    <a:lstStyle/>
                    <a:p>
                      <a:r>
                        <a:rPr kumimoji="1" lang="ja-JP" altLang="en-US" dirty="0" smtClean="0"/>
                        <a:t>将来，必要となった場合，利用可能であると認識されているサポート</a:t>
                      </a:r>
                      <a:endParaRPr kumimoji="1" lang="ja-JP" altLang="en-US" dirty="0"/>
                    </a:p>
                  </a:txBody>
                  <a:tcPr marL="82973" marR="82973"/>
                </a:tc>
              </a:tr>
            </a:tbl>
          </a:graphicData>
        </a:graphic>
      </p:graphicFrame>
    </p:spTree>
    <p:extLst>
      <p:ext uri="{BB962C8B-B14F-4D97-AF65-F5344CB8AC3E}">
        <p14:creationId xmlns:p14="http://schemas.microsoft.com/office/powerpoint/2010/main" val="4049973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職務ストレッサーとメンタルヘルスとの</a:t>
            </a:r>
            <a:r>
              <a:rPr lang="ja-JP" altLang="en-US" dirty="0" smtClean="0"/>
              <a:t>関係</a:t>
            </a:r>
            <a:r>
              <a:rPr lang="en-US" altLang="ja-JP" dirty="0" smtClean="0"/>
              <a:t/>
            </a:r>
            <a:br>
              <a:rPr lang="en-US" altLang="ja-JP" dirty="0" smtClean="0"/>
            </a:br>
            <a:r>
              <a:rPr lang="en-US" altLang="ja-JP" dirty="0" smtClean="0"/>
              <a:t>(</a:t>
            </a:r>
            <a:r>
              <a:rPr lang="ja-JP" altLang="en-US" dirty="0" smtClean="0"/>
              <a:t>先行研究</a:t>
            </a:r>
            <a:r>
              <a:rPr lang="en-US" altLang="ja-JP" dirty="0" smtClean="0"/>
              <a:t>)</a:t>
            </a:r>
            <a:endParaRPr kumimoji="1" lang="ja-JP" altLang="en-US" dirty="0"/>
          </a:p>
        </p:txBody>
      </p:sp>
      <p:sp>
        <p:nvSpPr>
          <p:cNvPr id="3" name="コンテンツ プレースホルダー 2"/>
          <p:cNvSpPr>
            <a:spLocks noGrp="1"/>
          </p:cNvSpPr>
          <p:nvPr>
            <p:ph sz="quarter" idx="1"/>
          </p:nvPr>
        </p:nvSpPr>
        <p:spPr/>
        <p:txBody>
          <a:bodyPr>
            <a:normAutofit fontScale="85000" lnSpcReduction="10000"/>
          </a:bodyPr>
          <a:lstStyle/>
          <a:p>
            <a:r>
              <a:rPr lang="ja-JP" altLang="en-US" dirty="0"/>
              <a:t>職務ストレッサーとメンタルヘルスとの関係は、職場での仕事荷重が重いほど、役割曖味性や役割葛藤が大きいほどメンタルヘルスの状態は悪くなるということが実証されている</a:t>
            </a:r>
            <a:r>
              <a:rPr lang="ja-JP" altLang="en-US" dirty="0" smtClean="0"/>
              <a:t>。たとえば</a:t>
            </a:r>
            <a:r>
              <a:rPr lang="ja-JP" altLang="en-US" dirty="0"/>
              <a:t>渡辺</a:t>
            </a:r>
            <a:r>
              <a:rPr lang="en-US" altLang="ja-JP" dirty="0"/>
              <a:t>(1986a)</a:t>
            </a:r>
            <a:r>
              <a:rPr lang="ja-JP" altLang="en-US" dirty="0"/>
              <a:t>はメンタルヘルスの状態を測定</a:t>
            </a:r>
            <a:r>
              <a:rPr lang="ja-JP" altLang="en-US" dirty="0" smtClean="0"/>
              <a:t>する指標と</a:t>
            </a:r>
            <a:r>
              <a:rPr lang="ja-JP" altLang="en-US" dirty="0"/>
              <a:t>して心身症傾向、うつ傾向、不安傾向を用い、うつ傾向の症状は、他の症状よりも組織環境におけるストレス</a:t>
            </a:r>
            <a:r>
              <a:rPr lang="en-US" altLang="ja-JP" dirty="0"/>
              <a:t>(</a:t>
            </a:r>
            <a:r>
              <a:rPr lang="ja-JP" altLang="en-US" dirty="0"/>
              <a:t>仕事荷重、役割曖昧性、役割葛藤</a:t>
            </a:r>
            <a:r>
              <a:rPr lang="en-US" altLang="ja-JP" dirty="0"/>
              <a:t>)</a:t>
            </a:r>
            <a:r>
              <a:rPr lang="ja-JP" altLang="en-US" dirty="0"/>
              <a:t>とより密接に関係していることを報告している</a:t>
            </a:r>
            <a:r>
              <a:rPr lang="ja-JP" altLang="en-US" dirty="0" smtClean="0"/>
              <a:t>。 </a:t>
            </a:r>
            <a:r>
              <a:rPr lang="en-US" altLang="ja-JP" dirty="0" smtClean="0"/>
              <a:t>(</a:t>
            </a:r>
            <a:r>
              <a:rPr lang="ja-JP" altLang="en-US" dirty="0"/>
              <a:t>渡辺</a:t>
            </a:r>
            <a:r>
              <a:rPr lang="en-US" altLang="ja-JP" dirty="0"/>
              <a:t>,1986a)</a:t>
            </a:r>
            <a:r>
              <a:rPr lang="ja-JP" altLang="en-US" dirty="0" err="1" smtClean="0"/>
              <a:t>。</a:t>
            </a:r>
            <a:endParaRPr lang="en-US" altLang="ja-JP" dirty="0" smtClean="0"/>
          </a:p>
          <a:p>
            <a:r>
              <a:rPr lang="ja-JP" altLang="en-US" dirty="0"/>
              <a:t>サポートの効果について、援助する側とされる側の一致（不一致）による違いは明らかにされていない。援助される側の望んでいるサポートが供給されない場合のサポートの効果、援助する側とされる側の関係性（例えば、援助される側の心情や状況を、する側がどの程度理解しているか、など）がサポートの効果に与える影響などを明らかにしていくことが必要である。また、「どんなサポートでも迷惑ということはありません」という記述に象徴されると思われる教員特有の考え方がサポートの効果にどのような影響を与えるのかを明らかにすることも必要である。</a:t>
            </a:r>
            <a:r>
              <a:rPr lang="en-US" altLang="ja-JP" dirty="0"/>
              <a:t>(</a:t>
            </a:r>
            <a:r>
              <a:rPr lang="ja-JP" altLang="en-US" dirty="0"/>
              <a:t>森・三浦</a:t>
            </a:r>
            <a:r>
              <a:rPr lang="en-US" altLang="ja-JP" dirty="0"/>
              <a:t>,2005)</a:t>
            </a:r>
          </a:p>
          <a:p>
            <a:endParaRPr lang="ja-JP" altLang="en-US" dirty="0"/>
          </a:p>
        </p:txBody>
      </p:sp>
    </p:spTree>
    <p:extLst>
      <p:ext uri="{BB962C8B-B14F-4D97-AF65-F5344CB8AC3E}">
        <p14:creationId xmlns:p14="http://schemas.microsoft.com/office/powerpoint/2010/main" val="2909866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ソーシャルサポート尺度の例</a:t>
            </a:r>
            <a:endParaRPr kumimoji="1" lang="ja-JP" altLang="en-US" dirty="0"/>
          </a:p>
        </p:txBody>
      </p:sp>
      <p:sp>
        <p:nvSpPr>
          <p:cNvPr id="3" name="コンテンツ プレースホルダー 2"/>
          <p:cNvSpPr>
            <a:spLocks noGrp="1"/>
          </p:cNvSpPr>
          <p:nvPr>
            <p:ph sz="quarter" idx="1"/>
          </p:nvPr>
        </p:nvSpPr>
        <p:spPr>
          <a:xfrm>
            <a:off x="457200" y="1340768"/>
            <a:ext cx="7467600" cy="4873752"/>
          </a:xfrm>
        </p:spPr>
        <p:txBody>
          <a:bodyPr>
            <a:normAutofit fontScale="85000" lnSpcReduction="20000"/>
          </a:bodyPr>
          <a:lstStyle/>
          <a:p>
            <a:r>
              <a:rPr lang="ja-JP" altLang="en-US" dirty="0"/>
              <a:t>情緒的サポート</a:t>
            </a:r>
          </a:p>
          <a:p>
            <a:pPr lvl="1"/>
            <a:r>
              <a:rPr lang="en-US" altLang="ja-JP" dirty="0"/>
              <a:t>1.</a:t>
            </a:r>
            <a:r>
              <a:rPr lang="ja-JP" altLang="en-US" dirty="0"/>
              <a:t>仕事で落ち込んでいるとき、励ましてくれる</a:t>
            </a:r>
          </a:p>
          <a:p>
            <a:pPr lvl="1"/>
            <a:r>
              <a:rPr lang="en-US" altLang="ja-JP" dirty="0"/>
              <a:t>2.</a:t>
            </a:r>
            <a:r>
              <a:rPr lang="ja-JP" altLang="en-US" dirty="0"/>
              <a:t>軽い話から、カタイ話まで話し相手になってくれる</a:t>
            </a:r>
          </a:p>
          <a:p>
            <a:pPr lvl="1"/>
            <a:r>
              <a:rPr lang="en-US" altLang="ja-JP" dirty="0"/>
              <a:t>3.</a:t>
            </a:r>
            <a:r>
              <a:rPr lang="ja-JP" altLang="en-US" dirty="0"/>
              <a:t>仕事の問題で困っているとき、どうすればいいか相談にのってくれる</a:t>
            </a:r>
          </a:p>
          <a:p>
            <a:pPr lvl="1"/>
            <a:r>
              <a:rPr lang="en-US" altLang="ja-JP" dirty="0"/>
              <a:t>4.</a:t>
            </a:r>
            <a:r>
              <a:rPr lang="ja-JP" altLang="en-US" dirty="0"/>
              <a:t>個人的な心配事や不安があるとき、どうすればいいか親身になってくれる</a:t>
            </a:r>
          </a:p>
          <a:p>
            <a:pPr lvl="1"/>
            <a:r>
              <a:rPr lang="en-US" altLang="ja-JP" dirty="0"/>
              <a:t>5.</a:t>
            </a:r>
            <a:r>
              <a:rPr lang="ja-JP" altLang="en-US" dirty="0"/>
              <a:t>おりあるごとに声をかけてくれる</a:t>
            </a:r>
          </a:p>
          <a:p>
            <a:pPr lvl="1"/>
            <a:r>
              <a:rPr lang="en-US" altLang="ja-JP" dirty="0"/>
              <a:t>6.</a:t>
            </a:r>
            <a:r>
              <a:rPr lang="ja-JP" altLang="en-US" dirty="0"/>
              <a:t>仕事がうまくやれたときは、正しく評価してくれる</a:t>
            </a:r>
          </a:p>
          <a:p>
            <a:pPr lvl="1"/>
            <a:r>
              <a:rPr lang="en-US" altLang="ja-JP" dirty="0"/>
              <a:t>7.</a:t>
            </a:r>
            <a:r>
              <a:rPr lang="ja-JP" altLang="en-US" dirty="0"/>
              <a:t>あなた自身のことをかってくれたり高く評価してくれる</a:t>
            </a:r>
          </a:p>
          <a:p>
            <a:pPr lvl="1"/>
            <a:r>
              <a:rPr lang="en-US" altLang="ja-JP" dirty="0"/>
              <a:t>8.</a:t>
            </a:r>
            <a:r>
              <a:rPr lang="ja-JP" altLang="en-US" dirty="0"/>
              <a:t>あなたの実力を評価し、認めてくれる</a:t>
            </a:r>
          </a:p>
          <a:p>
            <a:r>
              <a:rPr lang="ja-JP" altLang="en-US" dirty="0"/>
              <a:t>道具的サポート</a:t>
            </a:r>
          </a:p>
          <a:p>
            <a:pPr lvl="1"/>
            <a:r>
              <a:rPr lang="en-US" altLang="ja-JP" dirty="0"/>
              <a:t>9.</a:t>
            </a:r>
            <a:r>
              <a:rPr lang="ja-JP" altLang="en-US" dirty="0"/>
              <a:t>仕事にいかせる知識や情報を提供してくれる</a:t>
            </a:r>
          </a:p>
          <a:p>
            <a:pPr lvl="1"/>
            <a:r>
              <a:rPr lang="en-US" altLang="ja-JP" dirty="0"/>
              <a:t>10.</a:t>
            </a:r>
            <a:r>
              <a:rPr lang="ja-JP" altLang="en-US" dirty="0"/>
              <a:t>仕事の問題を解決するのにやり方やコツを教えてくれる</a:t>
            </a:r>
          </a:p>
          <a:p>
            <a:pPr lvl="1"/>
            <a:r>
              <a:rPr lang="en-US" altLang="ja-JP" dirty="0"/>
              <a:t>11.</a:t>
            </a:r>
            <a:r>
              <a:rPr lang="ja-JP" altLang="en-US" dirty="0"/>
              <a:t>仕事に関して信頼できるアドバイスをしてくれる</a:t>
            </a:r>
          </a:p>
          <a:p>
            <a:pPr lvl="1"/>
            <a:r>
              <a:rPr lang="en-US" altLang="ja-JP" dirty="0"/>
              <a:t>12.</a:t>
            </a:r>
            <a:r>
              <a:rPr lang="ja-JP" altLang="en-US" dirty="0"/>
              <a:t>一人ではできない仕事があったとき、快く手伝ってくれる</a:t>
            </a:r>
          </a:p>
          <a:p>
            <a:pPr lvl="1"/>
            <a:r>
              <a:rPr lang="en-US" altLang="ja-JP" dirty="0"/>
              <a:t>13.</a:t>
            </a:r>
            <a:r>
              <a:rPr lang="ja-JP" altLang="en-US" dirty="0"/>
              <a:t>あなたに時間がないとき、済まさなければならない仕事をしてくれる</a:t>
            </a:r>
          </a:p>
          <a:p>
            <a:pPr lvl="1"/>
            <a:r>
              <a:rPr lang="en-US" altLang="ja-JP" dirty="0"/>
              <a:t>14.</a:t>
            </a:r>
            <a:r>
              <a:rPr lang="ja-JP" altLang="en-US" dirty="0"/>
              <a:t>仕事の負担が非常に大きいときに仕事を手伝って</a:t>
            </a:r>
            <a:r>
              <a:rPr lang="ja-JP" altLang="en-US" dirty="0" smtClean="0"/>
              <a:t>くれる</a:t>
            </a:r>
            <a:endParaRPr lang="ja-JP" altLang="en-US" dirty="0"/>
          </a:p>
        </p:txBody>
      </p:sp>
      <p:sp>
        <p:nvSpPr>
          <p:cNvPr id="4" name="正方形/長方形 3"/>
          <p:cNvSpPr/>
          <p:nvPr/>
        </p:nvSpPr>
        <p:spPr>
          <a:xfrm>
            <a:off x="595849" y="6093296"/>
            <a:ext cx="8136904" cy="646331"/>
          </a:xfrm>
          <a:prstGeom prst="rect">
            <a:avLst/>
          </a:prstGeom>
        </p:spPr>
        <p:txBody>
          <a:bodyPr wrap="square">
            <a:spAutoFit/>
          </a:bodyPr>
          <a:lstStyle/>
          <a:p>
            <a:r>
              <a:rPr lang="ja-JP" altLang="en-US" dirty="0"/>
              <a:t>出典：</a:t>
            </a:r>
            <a:r>
              <a:rPr lang="ja-JP" altLang="en-US" dirty="0" smtClean="0"/>
              <a:t>小牧 </a:t>
            </a:r>
            <a:r>
              <a:rPr lang="ja-JP" altLang="en-US" dirty="0"/>
              <a:t>一裕</a:t>
            </a:r>
            <a:r>
              <a:rPr lang="en-US" altLang="ja-JP" dirty="0"/>
              <a:t>, </a:t>
            </a:r>
            <a:r>
              <a:rPr lang="ja-JP" altLang="en-US" dirty="0"/>
              <a:t>職務ストレッサーとメンタルヘルスヘの ソーシャルサポートの効果</a:t>
            </a:r>
            <a:r>
              <a:rPr lang="en-US" altLang="ja-JP" dirty="0"/>
              <a:t>,</a:t>
            </a:r>
            <a:r>
              <a:rPr lang="ja-JP" altLang="en-US" dirty="0"/>
              <a:t>健康心理学研究</a:t>
            </a:r>
            <a:r>
              <a:rPr lang="en-US" altLang="ja-JP" dirty="0"/>
              <a:t>,  Vol. 7 (1994)  No. 2  p. 2-10 </a:t>
            </a:r>
          </a:p>
        </p:txBody>
      </p:sp>
    </p:spTree>
    <p:extLst>
      <p:ext uri="{BB962C8B-B14F-4D97-AF65-F5344CB8AC3E}">
        <p14:creationId xmlns:p14="http://schemas.microsoft.com/office/powerpoint/2010/main" val="1042984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問題提起</a:t>
            </a:r>
            <a:endParaRPr kumimoji="1" lang="ja-JP" altLang="en-US" dirty="0"/>
          </a:p>
        </p:txBody>
      </p:sp>
      <p:sp>
        <p:nvSpPr>
          <p:cNvPr id="3" name="コンテンツ プレースホルダー 2"/>
          <p:cNvSpPr>
            <a:spLocks noGrp="1"/>
          </p:cNvSpPr>
          <p:nvPr>
            <p:ph sz="quarter" idx="1"/>
          </p:nvPr>
        </p:nvSpPr>
        <p:spPr/>
        <p:txBody>
          <a:bodyPr>
            <a:normAutofit lnSpcReduction="10000"/>
          </a:bodyPr>
          <a:lstStyle/>
          <a:p>
            <a:r>
              <a:rPr kumimoji="1" lang="ja-JP" altLang="en-US" dirty="0" smtClean="0"/>
              <a:t>これまでの研究は、ソーシャルサポートとバーンアウトなど構成概念</a:t>
            </a:r>
            <a:r>
              <a:rPr kumimoji="1" lang="en-US" altLang="ja-JP" dirty="0" smtClean="0"/>
              <a:t>(</a:t>
            </a:r>
            <a:r>
              <a:rPr kumimoji="1" lang="ja-JP" altLang="en-US" dirty="0" smtClean="0"/>
              <a:t>因子</a:t>
            </a:r>
            <a:r>
              <a:rPr kumimoji="1" lang="en-US" altLang="ja-JP" dirty="0" smtClean="0"/>
              <a:t>)</a:t>
            </a:r>
            <a:r>
              <a:rPr kumimoji="1" lang="ja-JP" altLang="en-US" dirty="0" smtClean="0"/>
              <a:t>間における関連性についての分析を行うものが主流だった。その結果は、パラメトリックを前提とした相関係数や説明率で考察され、ジャーナルなどに掲載されることで完結していた。</a:t>
            </a:r>
            <a:endParaRPr kumimoji="1" lang="en-US" altLang="ja-JP" dirty="0" smtClean="0"/>
          </a:p>
          <a:p>
            <a:r>
              <a:rPr lang="ja-JP" altLang="en-US" dirty="0" smtClean="0"/>
              <a:t>しかし、急激な社会構造変化とともに職種によって</a:t>
            </a:r>
            <a:r>
              <a:rPr lang="ja-JP" altLang="en-US" dirty="0"/>
              <a:t>求められる具体的</a:t>
            </a:r>
            <a:r>
              <a:rPr lang="ja-JP" altLang="en-US" dirty="0" smtClean="0"/>
              <a:t>サポートは変遷し、かつ多様化している。また、特定の職種に限らず世代差</a:t>
            </a:r>
            <a:r>
              <a:rPr lang="en-US" altLang="ja-JP" dirty="0" smtClean="0"/>
              <a:t>,</a:t>
            </a:r>
            <a:r>
              <a:rPr lang="ja-JP" altLang="en-US" dirty="0" smtClean="0"/>
              <a:t>性差によって期待されるサポートのミスマッチがストレス要因になる可能性がある</a:t>
            </a:r>
            <a:r>
              <a:rPr lang="ja-JP" altLang="en-US" dirty="0"/>
              <a:t>。いわゆる「大きな</a:t>
            </a:r>
            <a:r>
              <a:rPr lang="ja-JP" altLang="en-US" dirty="0" smtClean="0"/>
              <a:t>お世話」、「内向きのコミュニティ」</a:t>
            </a:r>
            <a:endParaRPr lang="en-US" altLang="ja-JP" dirty="0" smtClean="0"/>
          </a:p>
          <a:p>
            <a:r>
              <a:rPr kumimoji="1" lang="ja-JP" altLang="en-US" dirty="0"/>
              <a:t>このよう</a:t>
            </a:r>
            <a:r>
              <a:rPr kumimoji="1" lang="ja-JP" altLang="en-US" dirty="0" smtClean="0"/>
              <a:t>な状況下、調査対象者にできるだけ負担がなく、かつ、フィードバックの満足度が高い調査はできないだろうか。→そうだ！ノンパラでいこう！</a:t>
            </a:r>
            <a:endParaRPr kumimoji="1" lang="ja-JP" altLang="en-US" dirty="0"/>
          </a:p>
        </p:txBody>
      </p:sp>
    </p:spTree>
    <p:extLst>
      <p:ext uri="{BB962C8B-B14F-4D97-AF65-F5344CB8AC3E}">
        <p14:creationId xmlns:p14="http://schemas.microsoft.com/office/powerpoint/2010/main" val="3989265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目的</a:t>
            </a:r>
            <a:endParaRPr kumimoji="1" lang="ja-JP" altLang="en-US" dirty="0"/>
          </a:p>
        </p:txBody>
      </p:sp>
      <p:sp>
        <p:nvSpPr>
          <p:cNvPr id="3" name="コンテンツ プレースホルダー 2"/>
          <p:cNvSpPr>
            <a:spLocks noGrp="1"/>
          </p:cNvSpPr>
          <p:nvPr>
            <p:ph sz="quarter" idx="1"/>
          </p:nvPr>
        </p:nvSpPr>
        <p:spPr>
          <a:xfrm>
            <a:off x="560784" y="1484784"/>
            <a:ext cx="7467600" cy="4873752"/>
          </a:xfrm>
        </p:spPr>
        <p:txBody>
          <a:bodyPr>
            <a:normAutofit/>
          </a:bodyPr>
          <a:lstStyle/>
          <a:p>
            <a:r>
              <a:rPr kumimoji="1" lang="ja-JP" altLang="en-US" dirty="0" smtClean="0"/>
              <a:t>本研究では小中学校教員を対象に</a:t>
            </a:r>
            <a:r>
              <a:rPr kumimoji="1" lang="en-US" altLang="ja-JP" dirty="0" smtClean="0"/>
              <a:t>Web</a:t>
            </a:r>
            <a:r>
              <a:rPr lang="ja-JP" altLang="en-US" dirty="0" smtClean="0"/>
              <a:t>調査によるソーシャルサポートとメンタルヘルス、とりわけストレスとの関連に</a:t>
            </a:r>
            <a:r>
              <a:rPr lang="ja-JP" altLang="en-US" dirty="0"/>
              <a:t>ついての</a:t>
            </a:r>
            <a:r>
              <a:rPr lang="ja-JP" altLang="en-US" dirty="0" smtClean="0"/>
              <a:t>パラメトリックな分析を行う。</a:t>
            </a:r>
            <a:endParaRPr lang="en-US" altLang="ja-JP" dirty="0" smtClean="0"/>
          </a:p>
          <a:p>
            <a:r>
              <a:rPr lang="ja-JP" altLang="en-US" dirty="0" smtClean="0"/>
              <a:t>また、教員においての具体的なソーシャルサポートと思われる項目を独立変数とし、学校種別</a:t>
            </a:r>
            <a:r>
              <a:rPr lang="en-US" altLang="ja-JP" dirty="0" smtClean="0"/>
              <a:t>,</a:t>
            </a:r>
            <a:r>
              <a:rPr lang="ja-JP" altLang="en-US" dirty="0" smtClean="0"/>
              <a:t>世代差</a:t>
            </a:r>
            <a:r>
              <a:rPr lang="en-US" altLang="ja-JP" dirty="0" smtClean="0"/>
              <a:t>,</a:t>
            </a:r>
            <a:r>
              <a:rPr lang="ja-JP" altLang="en-US" dirty="0" smtClean="0"/>
              <a:t>性差を従属変数としてノンパラメトリックな分析を行う。</a:t>
            </a:r>
            <a:endParaRPr lang="en-US" altLang="ja-JP" dirty="0" smtClean="0"/>
          </a:p>
          <a:p>
            <a:r>
              <a:rPr kumimoji="1" lang="ja-JP" altLang="en-US" dirty="0" smtClean="0"/>
              <a:t>本調査に対する</a:t>
            </a:r>
            <a:r>
              <a:rPr lang="ja-JP" altLang="en-US" dirty="0" smtClean="0"/>
              <a:t>回答者</a:t>
            </a:r>
            <a:r>
              <a:rPr lang="ja-JP" altLang="en-US" dirty="0"/>
              <a:t>負荷</a:t>
            </a:r>
            <a:r>
              <a:rPr lang="ja-JP" altLang="en-US" dirty="0" smtClean="0"/>
              <a:t>軽減と</a:t>
            </a:r>
            <a:r>
              <a:rPr kumimoji="1" lang="ja-JP" altLang="en-US" dirty="0" smtClean="0"/>
              <a:t>集計結果フィードバックに対する満足度を測定し、本研究の効果評定とする。</a:t>
            </a:r>
            <a:endParaRPr kumimoji="1" lang="en-US" altLang="ja-JP" dirty="0" smtClean="0"/>
          </a:p>
        </p:txBody>
      </p:sp>
    </p:spTree>
    <p:extLst>
      <p:ext uri="{BB962C8B-B14F-4D97-AF65-F5344CB8AC3E}">
        <p14:creationId xmlns:p14="http://schemas.microsoft.com/office/powerpoint/2010/main" val="1668706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ー 2"/>
          <p:cNvSpPr>
            <a:spLocks noGrp="1"/>
          </p:cNvSpPr>
          <p:nvPr>
            <p:ph sz="quarter" idx="1"/>
          </p:nvPr>
        </p:nvSpPr>
        <p:spPr>
          <a:xfrm>
            <a:off x="457200" y="1600200"/>
            <a:ext cx="7859216" cy="4873752"/>
          </a:xfrm>
        </p:spPr>
        <p:txBody>
          <a:bodyPr>
            <a:normAutofit fontScale="85000" lnSpcReduction="20000"/>
          </a:bodyPr>
          <a:lstStyle/>
          <a:p>
            <a:r>
              <a:rPr lang="ja-JP" altLang="en-US" dirty="0" smtClean="0"/>
              <a:t>予備調査</a:t>
            </a:r>
            <a:r>
              <a:rPr lang="en-US" altLang="ja-JP" dirty="0" smtClean="0"/>
              <a:t>(</a:t>
            </a:r>
            <a:r>
              <a:rPr lang="ja-JP" altLang="en-US" dirty="0" smtClean="0"/>
              <a:t>ノンパラ具体的</a:t>
            </a:r>
            <a:r>
              <a:rPr lang="ja-JP" altLang="en-US" dirty="0"/>
              <a:t>サポート</a:t>
            </a:r>
            <a:r>
              <a:rPr lang="ja-JP" altLang="en-US" dirty="0" smtClean="0"/>
              <a:t>尺度の作成</a:t>
            </a:r>
            <a:r>
              <a:rPr lang="en-US" altLang="ja-JP" dirty="0" smtClean="0"/>
              <a:t>)</a:t>
            </a:r>
          </a:p>
          <a:p>
            <a:pPr lvl="1"/>
            <a:r>
              <a:rPr lang="ja-JP" altLang="en-US" dirty="0"/>
              <a:t>自由記述による</a:t>
            </a:r>
            <a:r>
              <a:rPr lang="en-US" altLang="ja-JP" dirty="0"/>
              <a:t>Web</a:t>
            </a:r>
            <a:r>
              <a:rPr lang="ja-JP" altLang="en-US" dirty="0" smtClean="0"/>
              <a:t>調査または</a:t>
            </a:r>
            <a:r>
              <a:rPr kumimoji="1" lang="ja-JP" altLang="en-US" dirty="0" smtClean="0"/>
              <a:t>インタビューを逐語したテキストマイニング分析により、項目を洗い出す。</a:t>
            </a:r>
            <a:endParaRPr kumimoji="1" lang="en-US" altLang="ja-JP" dirty="0" smtClean="0"/>
          </a:p>
          <a:p>
            <a:pPr lvl="1"/>
            <a:r>
              <a:rPr kumimoji="1" lang="en-US" altLang="ja-JP" dirty="0" smtClean="0"/>
              <a:t>20</a:t>
            </a:r>
            <a:r>
              <a:rPr kumimoji="1" lang="ja-JP" altLang="en-US" dirty="0" err="1" smtClean="0"/>
              <a:t>、</a:t>
            </a:r>
            <a:r>
              <a:rPr kumimoji="1" lang="en-US" altLang="ja-JP" dirty="0" smtClean="0"/>
              <a:t>30</a:t>
            </a:r>
            <a:r>
              <a:rPr kumimoji="1" lang="ja-JP" altLang="en-US" dirty="0" err="1" smtClean="0"/>
              <a:t>、</a:t>
            </a:r>
            <a:r>
              <a:rPr kumimoji="1" lang="en-US" altLang="ja-JP" dirty="0" smtClean="0"/>
              <a:t>40</a:t>
            </a:r>
            <a:r>
              <a:rPr kumimoji="1" lang="ja-JP" altLang="en-US" dirty="0" err="1" smtClean="0"/>
              <a:t>、</a:t>
            </a:r>
            <a:r>
              <a:rPr kumimoji="1" lang="en-US" altLang="ja-JP" dirty="0" smtClean="0"/>
              <a:t>50</a:t>
            </a:r>
            <a:r>
              <a:rPr kumimoji="1" lang="ja-JP" altLang="en-US" dirty="0" smtClean="0"/>
              <a:t>代を想定した「こんなサポートがほしい」</a:t>
            </a:r>
            <a:endParaRPr kumimoji="1" lang="en-US" altLang="ja-JP" dirty="0" smtClean="0"/>
          </a:p>
          <a:p>
            <a:pPr lvl="1"/>
            <a:r>
              <a:rPr lang="ja-JP" altLang="en-US" dirty="0" smtClean="0"/>
              <a:t>項目について具体的サポートに対する「ほしい」「いらない」一対比較を想定した</a:t>
            </a:r>
            <a:r>
              <a:rPr lang="en-US" altLang="ja-JP" dirty="0" smtClean="0"/>
              <a:t>KJ</a:t>
            </a:r>
            <a:r>
              <a:rPr lang="ja-JP" altLang="en-US" dirty="0" smtClean="0"/>
              <a:t>法による検討とか。</a:t>
            </a:r>
            <a:endParaRPr lang="en-US" altLang="ja-JP" dirty="0" smtClean="0"/>
          </a:p>
          <a:p>
            <a:pPr lvl="1"/>
            <a:r>
              <a:rPr lang="ja-JP" altLang="en-US" dirty="0"/>
              <a:t>世代別</a:t>
            </a:r>
            <a:r>
              <a:rPr lang="ja-JP" altLang="en-US" dirty="0" smtClean="0"/>
              <a:t>に「喜ばれるサポートと思うか」を</a:t>
            </a:r>
            <a:r>
              <a:rPr lang="en-US" altLang="ja-JP" dirty="0" smtClean="0"/>
              <a:t>On/Off</a:t>
            </a:r>
            <a:r>
              <a:rPr lang="ja-JP" altLang="en-US" dirty="0" smtClean="0"/>
              <a:t>で。</a:t>
            </a:r>
            <a:r>
              <a:rPr lang="en-US" altLang="ja-JP" dirty="0" smtClean="0"/>
              <a:t>(</a:t>
            </a:r>
            <a:r>
              <a:rPr lang="ja-JP" altLang="en-US" dirty="0" smtClean="0"/>
              <a:t>本調査？</a:t>
            </a:r>
            <a:r>
              <a:rPr lang="en-US" altLang="ja-JP" dirty="0" smtClean="0"/>
              <a:t>)</a:t>
            </a:r>
          </a:p>
          <a:p>
            <a:r>
              <a:rPr kumimoji="1" lang="ja-JP" altLang="en-US" dirty="0" smtClean="0"/>
              <a:t>本調査</a:t>
            </a:r>
            <a:endParaRPr kumimoji="1" lang="en-US" altLang="ja-JP" dirty="0" smtClean="0"/>
          </a:p>
          <a:p>
            <a:pPr lvl="1"/>
            <a:r>
              <a:rPr lang="ja-JP" altLang="en-US" dirty="0" smtClean="0"/>
              <a:t>従属変数：ストレス軽減効果</a:t>
            </a:r>
            <a:r>
              <a:rPr lang="en-US" altLang="ja-JP" dirty="0" smtClean="0"/>
              <a:t>(</a:t>
            </a:r>
            <a:r>
              <a:rPr lang="ja-JP" altLang="en-US" dirty="0" smtClean="0"/>
              <a:t>高群</a:t>
            </a:r>
            <a:r>
              <a:rPr lang="en-US" altLang="ja-JP" dirty="0" smtClean="0"/>
              <a:t>,</a:t>
            </a:r>
            <a:r>
              <a:rPr lang="ja-JP" altLang="en-US" dirty="0" smtClean="0"/>
              <a:t>低群</a:t>
            </a:r>
            <a:r>
              <a:rPr lang="en-US" altLang="ja-JP" dirty="0" smtClean="0"/>
              <a:t>)</a:t>
            </a:r>
            <a:r>
              <a:rPr lang="ja-JP" altLang="en-US" dirty="0" err="1" smtClean="0"/>
              <a:t>、</a:t>
            </a:r>
            <a:r>
              <a:rPr lang="ja-JP" altLang="en-US" dirty="0"/>
              <a:t>受け手の属性</a:t>
            </a:r>
            <a:r>
              <a:rPr lang="en-US" altLang="ja-JP" dirty="0" smtClean="0"/>
              <a:t>(</a:t>
            </a:r>
            <a:r>
              <a:rPr lang="ja-JP" altLang="en-US" dirty="0" smtClean="0"/>
              <a:t>性差、世代差</a:t>
            </a:r>
            <a:r>
              <a:rPr lang="en-US" altLang="ja-JP" dirty="0" smtClean="0"/>
              <a:t>)</a:t>
            </a:r>
          </a:p>
          <a:p>
            <a:pPr lvl="1"/>
            <a:r>
              <a:rPr kumimoji="1" lang="ja-JP" altLang="en-US" dirty="0"/>
              <a:t>独立</a:t>
            </a:r>
            <a:r>
              <a:rPr kumimoji="1" lang="ja-JP" altLang="en-US" dirty="0" smtClean="0"/>
              <a:t>変数：ソーシャルサポート尺度、</a:t>
            </a:r>
            <a:r>
              <a:rPr lang="ja-JP" altLang="en-US" dirty="0"/>
              <a:t>ノンパラ</a:t>
            </a:r>
            <a:r>
              <a:rPr kumimoji="1" lang="ja-JP" altLang="en-US" dirty="0" smtClean="0"/>
              <a:t>具体的サポート質問項目</a:t>
            </a:r>
            <a:endParaRPr kumimoji="1" lang="en-US" altLang="ja-JP" dirty="0" smtClean="0"/>
          </a:p>
          <a:p>
            <a:r>
              <a:rPr lang="ja-JP" altLang="en-US" dirty="0" smtClean="0"/>
              <a:t>アクセス</a:t>
            </a:r>
            <a:r>
              <a:rPr lang="ja-JP" altLang="en-US" dirty="0"/>
              <a:t>の容易さ</a:t>
            </a:r>
            <a:r>
              <a:rPr lang="en-US" altLang="ja-JP" dirty="0"/>
              <a:t>(</a:t>
            </a:r>
            <a:r>
              <a:rPr lang="ja-JP" altLang="en-US" dirty="0"/>
              <a:t>アンケート調査依頼文の工夫</a:t>
            </a:r>
            <a:r>
              <a:rPr lang="en-US" altLang="ja-JP" dirty="0"/>
              <a:t>)</a:t>
            </a:r>
          </a:p>
          <a:p>
            <a:pPr lvl="1"/>
            <a:r>
              <a:rPr lang="ja-JP" altLang="en-US" dirty="0"/>
              <a:t>入力文字数の少ない検索キーワードの早期準備</a:t>
            </a:r>
            <a:endParaRPr lang="en-US" altLang="ja-JP" dirty="0"/>
          </a:p>
          <a:p>
            <a:pPr lvl="1"/>
            <a:r>
              <a:rPr lang="ja-JP" altLang="en-US" dirty="0"/>
              <a:t>空メールの導入</a:t>
            </a:r>
            <a:endParaRPr lang="en-US" altLang="ja-JP" dirty="0"/>
          </a:p>
          <a:p>
            <a:pPr lvl="1"/>
            <a:r>
              <a:rPr lang="en-US" altLang="ja-JP" dirty="0"/>
              <a:t>QR</a:t>
            </a:r>
            <a:r>
              <a:rPr lang="ja-JP" altLang="en-US" dirty="0"/>
              <a:t>コードの導入</a:t>
            </a:r>
            <a:endParaRPr lang="en-US" altLang="ja-JP" dirty="0"/>
          </a:p>
          <a:p>
            <a:r>
              <a:rPr lang="ja-JP" altLang="en-US" dirty="0"/>
              <a:t>スマホ・タブレット対応の画面デザイン</a:t>
            </a:r>
            <a:r>
              <a:rPr lang="en-US" altLang="ja-JP" dirty="0"/>
              <a:t>(</a:t>
            </a:r>
            <a:r>
              <a:rPr lang="ja-JP" altLang="en-US" dirty="0"/>
              <a:t>可能な限りいつでもどこでも</a:t>
            </a:r>
            <a:r>
              <a:rPr lang="en-US" altLang="ja-JP" dirty="0"/>
              <a:t>)</a:t>
            </a:r>
          </a:p>
          <a:p>
            <a:pPr lvl="1"/>
            <a:r>
              <a:rPr lang="ja-JP" altLang="en-US" dirty="0"/>
              <a:t>一つの画面でマルチデバイス対応</a:t>
            </a:r>
            <a:r>
              <a:rPr lang="en-US" altLang="ja-JP" dirty="0"/>
              <a:t>(HTML5&amp;CSS3&amp;jQuery Mobile)</a:t>
            </a:r>
          </a:p>
          <a:p>
            <a:pPr lvl="1"/>
            <a:r>
              <a:rPr lang="ja-JP" altLang="en-US" dirty="0"/>
              <a:t>タップ操作を想定</a:t>
            </a:r>
            <a:r>
              <a:rPr lang="en-US" altLang="ja-JP" dirty="0"/>
              <a:t>(</a:t>
            </a:r>
            <a:r>
              <a:rPr lang="ja-JP" altLang="en-US" dirty="0"/>
              <a:t>ラジオボタン・チェックボックス→トグルボタン</a:t>
            </a:r>
            <a:r>
              <a:rPr lang="en-US" altLang="ja-JP" dirty="0"/>
              <a:t>)</a:t>
            </a:r>
          </a:p>
          <a:p>
            <a:pPr lvl="1"/>
            <a:endParaRPr kumimoji="1" lang="ja-JP" altLang="en-US" dirty="0"/>
          </a:p>
        </p:txBody>
      </p:sp>
    </p:spTree>
    <p:extLst>
      <p:ext uri="{BB962C8B-B14F-4D97-AF65-F5344CB8AC3E}">
        <p14:creationId xmlns:p14="http://schemas.microsoft.com/office/powerpoint/2010/main" val="9404681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ー 2"/>
          <p:cNvSpPr>
            <a:spLocks noGrp="1"/>
          </p:cNvSpPr>
          <p:nvPr>
            <p:ph sz="quarter" idx="1"/>
          </p:nvPr>
        </p:nvSpPr>
        <p:spPr/>
        <p:txBody>
          <a:bodyPr>
            <a:normAutofit fontScale="62500" lnSpcReduction="20000"/>
          </a:bodyPr>
          <a:lstStyle/>
          <a:p>
            <a:pPr marL="457200" indent="-457200">
              <a:buFont typeface="+mj-lt"/>
              <a:buAutoNum type="arabicPeriod"/>
            </a:pPr>
            <a:r>
              <a:rPr lang="ja-JP" altLang="en-US" dirty="0"/>
              <a:t>総務省　平成</a:t>
            </a:r>
            <a:r>
              <a:rPr lang="en-US" altLang="ja-JP" dirty="0"/>
              <a:t>26</a:t>
            </a:r>
            <a:r>
              <a:rPr lang="ja-JP" altLang="en-US" dirty="0"/>
              <a:t>年版　情報通信白書</a:t>
            </a:r>
            <a:endParaRPr lang="en-US" altLang="ja-JP" dirty="0" smtClean="0"/>
          </a:p>
          <a:p>
            <a:pPr marL="457200" indent="-457200">
              <a:buFont typeface="+mj-lt"/>
              <a:buAutoNum type="arabicPeriod"/>
            </a:pPr>
            <a:r>
              <a:rPr lang="ja-JP" altLang="en-US" dirty="0"/>
              <a:t>厚生</a:t>
            </a:r>
            <a:r>
              <a:rPr lang="ja-JP" altLang="en-US" dirty="0" smtClean="0"/>
              <a:t>労働</a:t>
            </a:r>
            <a:r>
              <a:rPr lang="ja-JP" altLang="en-US" dirty="0"/>
              <a:t>省　</a:t>
            </a:r>
            <a:r>
              <a:rPr lang="ja-JP" altLang="en-US" dirty="0" smtClean="0"/>
              <a:t>平成</a:t>
            </a:r>
            <a:r>
              <a:rPr lang="en-US" altLang="ja-JP" dirty="0"/>
              <a:t>28</a:t>
            </a:r>
            <a:r>
              <a:rPr lang="ja-JP" altLang="en-US" dirty="0"/>
              <a:t>年版厚生労働白書</a:t>
            </a:r>
          </a:p>
          <a:p>
            <a:pPr marL="457200" indent="-457200">
              <a:buFont typeface="+mj-lt"/>
              <a:buAutoNum type="arabicPeriod"/>
            </a:pPr>
            <a:r>
              <a:rPr lang="ja-JP" altLang="en-US" dirty="0"/>
              <a:t>厚生</a:t>
            </a:r>
            <a:r>
              <a:rPr lang="ja-JP" altLang="en-US" dirty="0" smtClean="0"/>
              <a:t>労働</a:t>
            </a:r>
            <a:r>
              <a:rPr lang="ja-JP" altLang="en-US" dirty="0"/>
              <a:t>省　</a:t>
            </a:r>
            <a:r>
              <a:rPr lang="ja-JP" altLang="en-US" dirty="0" smtClean="0"/>
              <a:t>平成</a:t>
            </a:r>
            <a:r>
              <a:rPr lang="en-US" altLang="ja-JP" dirty="0"/>
              <a:t>27</a:t>
            </a:r>
            <a:r>
              <a:rPr lang="ja-JP" altLang="en-US" dirty="0"/>
              <a:t>年版厚生労働</a:t>
            </a:r>
            <a:r>
              <a:rPr lang="ja-JP" altLang="en-US" dirty="0" smtClean="0"/>
              <a:t>白書</a:t>
            </a:r>
            <a:endParaRPr lang="en-US" altLang="ja-JP" dirty="0" smtClean="0"/>
          </a:p>
          <a:p>
            <a:pPr marL="457200" indent="-457200">
              <a:buFont typeface="+mj-lt"/>
              <a:buAutoNum type="arabicPeriod"/>
            </a:pPr>
            <a:r>
              <a:rPr lang="ja-JP" altLang="en-US" dirty="0" smtClean="0"/>
              <a:t>文部科学省</a:t>
            </a:r>
            <a:r>
              <a:rPr lang="ja-JP" altLang="en-US" dirty="0"/>
              <a:t>　平成</a:t>
            </a:r>
            <a:r>
              <a:rPr lang="en-US" altLang="ja-JP" dirty="0" smtClean="0"/>
              <a:t>22</a:t>
            </a:r>
            <a:r>
              <a:rPr lang="ja-JP" altLang="en-US" dirty="0" smtClean="0"/>
              <a:t>年度学校</a:t>
            </a:r>
            <a:r>
              <a:rPr lang="ja-JP" altLang="en-US" dirty="0"/>
              <a:t>教員統計</a:t>
            </a:r>
            <a:r>
              <a:rPr lang="ja-JP" altLang="en-US" dirty="0" smtClean="0"/>
              <a:t>調査</a:t>
            </a:r>
            <a:endParaRPr lang="en-US" altLang="ja-JP" dirty="0" smtClean="0"/>
          </a:p>
          <a:p>
            <a:pPr marL="457200" indent="-457200">
              <a:buFont typeface="+mj-lt"/>
              <a:buAutoNum type="arabicPeriod"/>
            </a:pPr>
            <a:r>
              <a:rPr lang="ja-JP" altLang="en-US" dirty="0"/>
              <a:t>文部科学省 学校現場における業務改善のための ガイドライン </a:t>
            </a:r>
            <a:r>
              <a:rPr lang="en-US" altLang="ja-JP" dirty="0" smtClean="0"/>
              <a:t>2015</a:t>
            </a:r>
            <a:endParaRPr lang="ja-JP" altLang="en-US" dirty="0" smtClean="0"/>
          </a:p>
          <a:p>
            <a:pPr marL="457200" indent="-457200">
              <a:buFont typeface="+mj-lt"/>
              <a:buAutoNum type="arabicPeriod"/>
            </a:pPr>
            <a:r>
              <a:rPr lang="ja-JP" altLang="en-US" dirty="0" smtClean="0"/>
              <a:t>小牧一</a:t>
            </a:r>
            <a:r>
              <a:rPr lang="ja-JP" altLang="en-US" dirty="0"/>
              <a:t>裕</a:t>
            </a:r>
            <a:r>
              <a:rPr lang="en-US" altLang="ja-JP" dirty="0"/>
              <a:t>, </a:t>
            </a:r>
            <a:r>
              <a:rPr lang="ja-JP" altLang="en-US" dirty="0"/>
              <a:t>職務ストレッサーとメンタルヘルスヘの ソーシャルサポートの効果</a:t>
            </a:r>
            <a:r>
              <a:rPr lang="en-US" altLang="ja-JP" dirty="0"/>
              <a:t>, The Japanese Journal of Health Psychology 1994, Vol.7, No.2,2-10</a:t>
            </a:r>
          </a:p>
          <a:p>
            <a:pPr marL="457200" indent="-457200">
              <a:buFont typeface="+mj-lt"/>
              <a:buAutoNum type="arabicPeriod"/>
            </a:pPr>
            <a:r>
              <a:rPr lang="ja-JP" altLang="en-US" dirty="0"/>
              <a:t>森慶輔・三浦香苗 </a:t>
            </a:r>
            <a:r>
              <a:rPr lang="en-US" altLang="ja-JP" dirty="0"/>
              <a:t>,2005 ,</a:t>
            </a:r>
            <a:r>
              <a:rPr lang="ja-JP" altLang="en-US" dirty="0"/>
              <a:t>ソーシャルサポートの効果についての探索的研究（</a:t>
            </a:r>
            <a:r>
              <a:rPr lang="en-US" altLang="ja-JP" dirty="0"/>
              <a:t>2</a:t>
            </a:r>
            <a:r>
              <a:rPr lang="ja-JP" altLang="en-US" dirty="0"/>
              <a:t>）一公立小・中学校教員の自由記述の分析をもとに一</a:t>
            </a:r>
            <a:r>
              <a:rPr lang="en-US" altLang="ja-JP" dirty="0"/>
              <a:t>,Annual Bulletin </a:t>
            </a:r>
            <a:r>
              <a:rPr lang="en-US" altLang="ja-JP" dirty="0" smtClean="0"/>
              <a:t>of institute of Psychological Studies</a:t>
            </a:r>
            <a:r>
              <a:rPr lang="ja-JP" altLang="en-US" dirty="0" err="1" smtClean="0"/>
              <a:t>．</a:t>
            </a:r>
            <a:r>
              <a:rPr lang="en-US" altLang="ja-JP" dirty="0" smtClean="0"/>
              <a:t>Showa Women’s University, 2005, Vol.8</a:t>
            </a:r>
            <a:r>
              <a:rPr lang="ja-JP" altLang="en-US" dirty="0" err="1" smtClean="0"/>
              <a:t>，</a:t>
            </a:r>
            <a:r>
              <a:rPr lang="en-US" altLang="ja-JP" dirty="0" smtClean="0"/>
              <a:t>58-67</a:t>
            </a:r>
            <a:endParaRPr lang="ja-JP" altLang="en-US" dirty="0"/>
          </a:p>
          <a:p>
            <a:pPr marL="457200" indent="-457200">
              <a:buFont typeface="+mj-lt"/>
              <a:buAutoNum type="arabicPeriod"/>
            </a:pPr>
            <a:r>
              <a:rPr lang="ja-JP" altLang="en-US" dirty="0"/>
              <a:t>森慶輔・三浦香苗</a:t>
            </a:r>
            <a:r>
              <a:rPr lang="en-US" altLang="ja-JP" dirty="0"/>
              <a:t>, </a:t>
            </a:r>
            <a:r>
              <a:rPr lang="ja-JP" altLang="en-US" dirty="0"/>
              <a:t>職場における短縮版ソーシャルサポート尺度の開発と信頼性・妥当性の検討一公立中学校教員への調査を基に一</a:t>
            </a:r>
            <a:r>
              <a:rPr lang="en-US" altLang="ja-JP" dirty="0"/>
              <a:t>, Annual Bulletin </a:t>
            </a:r>
            <a:r>
              <a:rPr lang="en-US" altLang="ja-JP" dirty="0" smtClean="0"/>
              <a:t>of institute of Psychological Studies, Showa </a:t>
            </a:r>
            <a:r>
              <a:rPr lang="en-US" altLang="ja-JP" dirty="0"/>
              <a:t>Women ’ s </a:t>
            </a:r>
            <a:r>
              <a:rPr lang="en-US" altLang="ja-JP" dirty="0" smtClean="0"/>
              <a:t>University, 2006</a:t>
            </a:r>
            <a:r>
              <a:rPr lang="ja-JP" altLang="en-US" dirty="0" err="1" smtClean="0"/>
              <a:t>，</a:t>
            </a:r>
            <a:r>
              <a:rPr lang="en-US" altLang="ja-JP" dirty="0" smtClean="0"/>
              <a:t>Vol.1, No.9,74</a:t>
            </a:r>
            <a:r>
              <a:rPr lang="en-US" altLang="ja-JP" dirty="0"/>
              <a:t>−88</a:t>
            </a:r>
          </a:p>
          <a:p>
            <a:pPr marL="457200" indent="-457200">
              <a:buFont typeface="+mj-lt"/>
              <a:buAutoNum type="arabicPeriod"/>
            </a:pPr>
            <a:r>
              <a:rPr lang="ja-JP" altLang="en-US" dirty="0"/>
              <a:t>貝川直子</a:t>
            </a:r>
            <a:r>
              <a:rPr lang="en-US" altLang="ja-JP" dirty="0"/>
              <a:t>,</a:t>
            </a:r>
            <a:r>
              <a:rPr lang="ja-JP" altLang="en-US" dirty="0"/>
              <a:t>学校組織特性とソーシャルサポートが教師バーンアウトに 与える影響 </a:t>
            </a:r>
            <a:r>
              <a:rPr lang="en-US" altLang="ja-JP" dirty="0"/>
              <a:t>1</a:t>
            </a:r>
            <a:r>
              <a:rPr lang="ja-JP" altLang="en-US" dirty="0"/>
              <a:t>） </a:t>
            </a:r>
            <a:r>
              <a:rPr lang="en-US" altLang="ja-JP" dirty="0"/>
              <a:t>,</a:t>
            </a:r>
            <a:r>
              <a:rPr lang="ja-JP" altLang="en-US" dirty="0"/>
              <a:t>パーソナリティ研究 </a:t>
            </a:r>
            <a:r>
              <a:rPr lang="en-US" altLang="ja-JP" dirty="0"/>
              <a:t>2009 </a:t>
            </a:r>
            <a:r>
              <a:rPr lang="ja-JP" altLang="en-US" dirty="0"/>
              <a:t>第 </a:t>
            </a:r>
            <a:r>
              <a:rPr lang="en-US" altLang="ja-JP" dirty="0"/>
              <a:t>17 </a:t>
            </a:r>
            <a:r>
              <a:rPr lang="ja-JP" altLang="en-US" dirty="0"/>
              <a:t>巻第</a:t>
            </a:r>
            <a:r>
              <a:rPr lang="en-US" altLang="ja-JP" dirty="0"/>
              <a:t>3</a:t>
            </a:r>
            <a:r>
              <a:rPr lang="ja-JP" altLang="en-US" dirty="0"/>
              <a:t>号</a:t>
            </a:r>
            <a:r>
              <a:rPr lang="en-US" altLang="ja-JP" dirty="0"/>
              <a:t>270–279 </a:t>
            </a:r>
          </a:p>
          <a:p>
            <a:pPr marL="457200" indent="-457200">
              <a:buFont typeface="+mj-lt"/>
              <a:buAutoNum type="arabicPeriod"/>
            </a:pPr>
            <a:r>
              <a:rPr lang="ja-JP" altLang="en-US" dirty="0"/>
              <a:t>金川悟</a:t>
            </a:r>
            <a:r>
              <a:rPr lang="en-US" altLang="ja-JP" dirty="0"/>
              <a:t>,2009, </a:t>
            </a:r>
            <a:r>
              <a:rPr lang="ja-JP" altLang="en-US" dirty="0"/>
              <a:t>教師のモチベーションとメンタルヘルスの関係</a:t>
            </a:r>
            <a:r>
              <a:rPr lang="en-US" altLang="ja-JP" dirty="0"/>
              <a:t>-</a:t>
            </a:r>
            <a:r>
              <a:rPr lang="ja-JP" altLang="en-US" dirty="0"/>
              <a:t>不安と抑うつに焦点をあてて</a:t>
            </a:r>
            <a:r>
              <a:rPr lang="en-US" altLang="ja-JP" dirty="0"/>
              <a:t>-, </a:t>
            </a:r>
            <a:r>
              <a:rPr lang="ja-JP" altLang="en-US" dirty="0"/>
              <a:t>平成</a:t>
            </a:r>
            <a:r>
              <a:rPr lang="en-US" altLang="ja-JP" dirty="0"/>
              <a:t>21</a:t>
            </a:r>
            <a:r>
              <a:rPr lang="ja-JP" altLang="en-US" dirty="0"/>
              <a:t>年度学位論文</a:t>
            </a:r>
            <a:r>
              <a:rPr lang="en-US" altLang="ja-JP" dirty="0"/>
              <a:t>, </a:t>
            </a:r>
            <a:r>
              <a:rPr lang="ja-JP" altLang="en-US" dirty="0"/>
              <a:t>兵庫教育大学大学院</a:t>
            </a:r>
            <a:r>
              <a:rPr lang="en-US" altLang="ja-JP" dirty="0"/>
              <a:t>.</a:t>
            </a:r>
            <a:r>
              <a:rPr lang="ja-JP" altLang="en-US" dirty="0"/>
              <a:t>学校教育研究科</a:t>
            </a:r>
            <a:r>
              <a:rPr lang="en-US" altLang="ja-JP" dirty="0"/>
              <a:t>.</a:t>
            </a:r>
            <a:r>
              <a:rPr lang="ja-JP" altLang="en-US" dirty="0"/>
              <a:t>学校教育学専攻</a:t>
            </a:r>
            <a:r>
              <a:rPr lang="en-US" altLang="ja-JP" dirty="0"/>
              <a:t>.</a:t>
            </a:r>
            <a:r>
              <a:rPr lang="ja-JP" altLang="en-US" dirty="0"/>
              <a:t>臨床心理学</a:t>
            </a:r>
            <a:r>
              <a:rPr lang="ja-JP" altLang="en-US" dirty="0" smtClean="0"/>
              <a:t>コース</a:t>
            </a:r>
            <a:endParaRPr kumimoji="1" lang="ja-JP" altLang="en-US" dirty="0"/>
          </a:p>
        </p:txBody>
      </p:sp>
    </p:spTree>
    <p:extLst>
      <p:ext uri="{BB962C8B-B14F-4D97-AF65-F5344CB8AC3E}">
        <p14:creationId xmlns:p14="http://schemas.microsoft.com/office/powerpoint/2010/main" val="153164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ご清聴、ありがとうございました</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smtClean="0"/>
              <a:t>中間発表までちょうど</a:t>
            </a:r>
            <a:r>
              <a:rPr lang="en-US" altLang="ja-JP" dirty="0" smtClean="0"/>
              <a:t>1</a:t>
            </a:r>
            <a:r>
              <a:rPr lang="ja-JP" altLang="en-US" dirty="0" smtClean="0"/>
              <a:t>か月。早めに抄録完成させて、サンドバック対策を充分しなきゃ。</a:t>
            </a:r>
            <a:endParaRPr lang="ja-JP" altLang="en-US" dirty="0"/>
          </a:p>
          <a:p>
            <a:r>
              <a:rPr lang="ja-JP" altLang="en-US" dirty="0"/>
              <a:t>次回</a:t>
            </a:r>
            <a:r>
              <a:rPr lang="ja-JP" altLang="en-US" dirty="0" smtClean="0"/>
              <a:t>は、抄録完成を目標に、予行演習レベルで発表してみます</a:t>
            </a:r>
            <a:r>
              <a:rPr lang="ja-JP" altLang="en-US" dirty="0"/>
              <a:t>。</a:t>
            </a:r>
          </a:p>
          <a:p>
            <a:endParaRPr kumimoji="1" lang="ja-JP" altLang="en-US"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42780" y="3861048"/>
            <a:ext cx="2122936"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21887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2015</a:t>
            </a:r>
            <a:r>
              <a:rPr lang="ja-JP" altLang="en-US" dirty="0"/>
              <a:t>年には高齢者人口約</a:t>
            </a:r>
            <a:r>
              <a:rPr lang="en-US" altLang="ja-JP" dirty="0"/>
              <a:t>3400</a:t>
            </a:r>
            <a:r>
              <a:rPr lang="ja-JP" altLang="en-US" dirty="0"/>
              <a:t>万人</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a:t>高齢者人口は今後、いわゆる「団塊の世代」（昭和</a:t>
            </a:r>
            <a:r>
              <a:rPr lang="en-US" altLang="ja-JP" dirty="0"/>
              <a:t>22</a:t>
            </a:r>
            <a:r>
              <a:rPr lang="ja-JP" altLang="en-US" dirty="0"/>
              <a:t>（</a:t>
            </a:r>
            <a:r>
              <a:rPr lang="en-US" altLang="ja-JP" dirty="0"/>
              <a:t>1947</a:t>
            </a:r>
            <a:r>
              <a:rPr lang="ja-JP" altLang="en-US" dirty="0"/>
              <a:t>）～</a:t>
            </a:r>
            <a:r>
              <a:rPr lang="en-US" altLang="ja-JP" dirty="0"/>
              <a:t>24</a:t>
            </a:r>
            <a:r>
              <a:rPr lang="ja-JP" altLang="en-US" dirty="0"/>
              <a:t>（</a:t>
            </a:r>
            <a:r>
              <a:rPr lang="en-US" altLang="ja-JP" dirty="0"/>
              <a:t>1949</a:t>
            </a:r>
            <a:r>
              <a:rPr lang="ja-JP" altLang="en-US" dirty="0"/>
              <a:t>）年に生まれた人）が</a:t>
            </a:r>
            <a:r>
              <a:rPr lang="en-US" altLang="ja-JP" dirty="0"/>
              <a:t>65</a:t>
            </a:r>
            <a:r>
              <a:rPr lang="ja-JP" altLang="en-US" dirty="0"/>
              <a:t>歳以上となる平成</a:t>
            </a:r>
            <a:r>
              <a:rPr lang="en-US" altLang="ja-JP" dirty="0"/>
              <a:t>27</a:t>
            </a:r>
            <a:r>
              <a:rPr lang="ja-JP" altLang="en-US" dirty="0"/>
              <a:t>（</a:t>
            </a:r>
            <a:r>
              <a:rPr lang="en-US" altLang="ja-JP" dirty="0"/>
              <a:t>2015</a:t>
            </a:r>
            <a:r>
              <a:rPr lang="ja-JP" altLang="en-US" dirty="0"/>
              <a:t>）年には</a:t>
            </a:r>
            <a:r>
              <a:rPr lang="en-US" altLang="ja-JP" dirty="0"/>
              <a:t>3,395</a:t>
            </a:r>
            <a:r>
              <a:rPr lang="ja-JP" altLang="en-US" dirty="0"/>
              <a:t>万人となり、「団塊の世代」が</a:t>
            </a:r>
            <a:r>
              <a:rPr lang="en-US" altLang="ja-JP" dirty="0"/>
              <a:t>75</a:t>
            </a:r>
            <a:r>
              <a:rPr lang="ja-JP" altLang="en-US" dirty="0"/>
              <a:t>歳以上となる</a:t>
            </a:r>
            <a:r>
              <a:rPr lang="en-US" altLang="ja-JP" dirty="0"/>
              <a:t>37</a:t>
            </a:r>
            <a:r>
              <a:rPr lang="ja-JP" altLang="en-US" dirty="0"/>
              <a:t>（</a:t>
            </a:r>
            <a:r>
              <a:rPr lang="en-US" altLang="ja-JP" dirty="0"/>
              <a:t>2025</a:t>
            </a:r>
            <a:r>
              <a:rPr lang="ja-JP" altLang="en-US" dirty="0"/>
              <a:t>）年には</a:t>
            </a:r>
            <a:r>
              <a:rPr lang="en-US" altLang="ja-JP" dirty="0"/>
              <a:t>3,657</a:t>
            </a:r>
            <a:r>
              <a:rPr lang="ja-JP" altLang="en-US" dirty="0"/>
              <a:t>万人に達すると見込まれている。</a:t>
            </a:r>
            <a:endParaRPr kumimoji="1" lang="ja-JP" altLang="en-US" dirty="0"/>
          </a:p>
        </p:txBody>
      </p:sp>
    </p:spTree>
    <p:extLst>
      <p:ext uri="{BB962C8B-B14F-4D97-AF65-F5344CB8AC3E}">
        <p14:creationId xmlns:p14="http://schemas.microsoft.com/office/powerpoint/2010/main" val="4153069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我が国の高齢化の推移と将来推計</a:t>
            </a:r>
            <a:endParaRPr kumimoji="1" lang="ja-JP" altLang="en-US" dirty="0"/>
          </a:p>
        </p:txBody>
      </p:sp>
      <p:pic>
        <p:nvPicPr>
          <p:cNvPr id="1026" name="Picture 2" descr="http://www.soumu.go.jp/johotsusintokei/whitepaper/ja/h26/image/n4102010.pn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68747" y="1412776"/>
            <a:ext cx="7977348" cy="4493096"/>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595849" y="5877272"/>
            <a:ext cx="8136904" cy="646331"/>
          </a:xfrm>
          <a:prstGeom prst="rect">
            <a:avLst/>
          </a:prstGeom>
        </p:spPr>
        <p:txBody>
          <a:bodyPr wrap="square">
            <a:spAutoFit/>
          </a:bodyPr>
          <a:lstStyle/>
          <a:p>
            <a:r>
              <a:rPr lang="ja-JP" altLang="en-US" dirty="0"/>
              <a:t>出典：</a:t>
            </a:r>
            <a:r>
              <a:rPr lang="ja-JP" altLang="en-US" dirty="0" smtClean="0"/>
              <a:t>総務省　平成</a:t>
            </a:r>
            <a:r>
              <a:rPr lang="en-US" altLang="ja-JP" dirty="0"/>
              <a:t>26</a:t>
            </a:r>
            <a:r>
              <a:rPr lang="ja-JP" altLang="en-US" dirty="0"/>
              <a:t>年版　情報通信白書のポイント</a:t>
            </a:r>
            <a:endParaRPr lang="en-US" altLang="ja-JP" dirty="0" smtClean="0"/>
          </a:p>
          <a:p>
            <a:r>
              <a:rPr lang="en-US" altLang="ja-JP" dirty="0" smtClean="0"/>
              <a:t>http</a:t>
            </a:r>
            <a:r>
              <a:rPr lang="en-US" altLang="ja-JP" dirty="0"/>
              <a:t>://www.soumu.go.jp/johotsusintokei/whitepaper/ja/h26/html/nc141210.html</a:t>
            </a:r>
            <a:endParaRPr lang="ja-JP" altLang="en-US" dirty="0"/>
          </a:p>
        </p:txBody>
      </p:sp>
    </p:spTree>
    <p:extLst>
      <p:ext uri="{BB962C8B-B14F-4D97-AF65-F5344CB8AC3E}">
        <p14:creationId xmlns:p14="http://schemas.microsoft.com/office/powerpoint/2010/main" val="1097566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教職員の年齢構成</a:t>
            </a:r>
            <a:r>
              <a:rPr lang="en-US" altLang="ja-JP" dirty="0"/>
              <a:t>[</a:t>
            </a:r>
            <a:r>
              <a:rPr lang="ja-JP" altLang="en-US" dirty="0"/>
              <a:t>内訳</a:t>
            </a:r>
            <a:r>
              <a:rPr lang="en-US" altLang="ja-JP" dirty="0" smtClean="0"/>
              <a:t>]</a:t>
            </a:r>
            <a:r>
              <a:rPr lang="ja-JP" altLang="en-US" dirty="0" smtClean="0"/>
              <a:t>平成</a:t>
            </a:r>
            <a:r>
              <a:rPr lang="en-US" altLang="ja-JP" dirty="0" smtClean="0"/>
              <a:t>22</a:t>
            </a:r>
            <a:r>
              <a:rPr lang="ja-JP" altLang="en-US" dirty="0" smtClean="0"/>
              <a:t>年度</a:t>
            </a:r>
            <a:endParaRPr kumimoji="1" lang="ja-JP" altLang="en-US" dirty="0"/>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457200" y="1733322"/>
            <a:ext cx="7467600" cy="4607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595849" y="6093296"/>
            <a:ext cx="8136904" cy="369332"/>
          </a:xfrm>
          <a:prstGeom prst="rect">
            <a:avLst/>
          </a:prstGeom>
        </p:spPr>
        <p:txBody>
          <a:bodyPr wrap="square">
            <a:spAutoFit/>
          </a:bodyPr>
          <a:lstStyle/>
          <a:p>
            <a:r>
              <a:rPr lang="ja-JP" altLang="en-US" dirty="0"/>
              <a:t>出典</a:t>
            </a:r>
            <a:r>
              <a:rPr lang="ja-JP" altLang="en-US" dirty="0" smtClean="0"/>
              <a:t>：学校教員統計調査</a:t>
            </a:r>
            <a:endParaRPr lang="ja-JP" altLang="en-US" dirty="0"/>
          </a:p>
        </p:txBody>
      </p:sp>
    </p:spTree>
    <p:extLst>
      <p:ext uri="{BB962C8B-B14F-4D97-AF65-F5344CB8AC3E}">
        <p14:creationId xmlns:p14="http://schemas.microsoft.com/office/powerpoint/2010/main" val="31550727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363272" cy="1143000"/>
          </a:xfrm>
        </p:spPr>
        <p:txBody>
          <a:bodyPr>
            <a:normAutofit/>
          </a:bodyPr>
          <a:lstStyle/>
          <a:p>
            <a:r>
              <a:rPr lang="ja-JP" altLang="en-US" dirty="0"/>
              <a:t>公立小中学校教員の年齢構成の推移</a:t>
            </a:r>
            <a:endParaRPr kumimoji="1" lang="ja-JP" altLang="en-US"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57200" y="1612545"/>
            <a:ext cx="7859216" cy="42986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595849" y="6093296"/>
            <a:ext cx="8136904" cy="369332"/>
          </a:xfrm>
          <a:prstGeom prst="rect">
            <a:avLst/>
          </a:prstGeom>
        </p:spPr>
        <p:txBody>
          <a:bodyPr wrap="square">
            <a:spAutoFit/>
          </a:bodyPr>
          <a:lstStyle/>
          <a:p>
            <a:r>
              <a:rPr lang="ja-JP" altLang="en-US" dirty="0"/>
              <a:t>出典</a:t>
            </a:r>
            <a:r>
              <a:rPr lang="ja-JP" altLang="en-US" dirty="0" smtClean="0"/>
              <a:t>：学校教員統計調査</a:t>
            </a:r>
            <a:endParaRPr lang="ja-JP" altLang="en-US" dirty="0"/>
          </a:p>
        </p:txBody>
      </p:sp>
    </p:spTree>
    <p:extLst>
      <p:ext uri="{BB962C8B-B14F-4D97-AF65-F5344CB8AC3E}">
        <p14:creationId xmlns:p14="http://schemas.microsoft.com/office/powerpoint/2010/main" val="2796708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1810"/>
            <a:ext cx="7467600" cy="652934"/>
          </a:xfrm>
        </p:spPr>
        <p:txBody>
          <a:bodyPr>
            <a:normAutofit/>
          </a:bodyPr>
          <a:lstStyle/>
          <a:p>
            <a:r>
              <a:rPr lang="ja-JP" altLang="en-US" dirty="0"/>
              <a:t>公立</a:t>
            </a:r>
            <a:r>
              <a:rPr lang="ja-JP" altLang="en-US" dirty="0" smtClean="0"/>
              <a:t>小教員</a:t>
            </a:r>
            <a:r>
              <a:rPr lang="ja-JP" altLang="en-US" dirty="0"/>
              <a:t>の年齢</a:t>
            </a:r>
            <a:r>
              <a:rPr lang="ja-JP" altLang="en-US" dirty="0" smtClean="0"/>
              <a:t>構成</a:t>
            </a:r>
            <a:r>
              <a:rPr lang="zh-CN" altLang="en-US" dirty="0" smtClean="0"/>
              <a:t>（</a:t>
            </a:r>
            <a:r>
              <a:rPr lang="zh-CN" altLang="en-US" dirty="0"/>
              <a:t>平成</a:t>
            </a:r>
            <a:r>
              <a:rPr lang="en-US" altLang="zh-CN" dirty="0"/>
              <a:t>25</a:t>
            </a:r>
            <a:r>
              <a:rPr lang="zh-CN" altLang="en-US" dirty="0"/>
              <a:t>年度）</a:t>
            </a:r>
            <a:endParaRPr kumimoji="1" lang="ja-JP" altLang="en-US"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1636789" y="1124744"/>
            <a:ext cx="5108422" cy="4873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595849" y="6093296"/>
            <a:ext cx="8136904" cy="369332"/>
          </a:xfrm>
          <a:prstGeom prst="rect">
            <a:avLst/>
          </a:prstGeom>
        </p:spPr>
        <p:txBody>
          <a:bodyPr wrap="square">
            <a:spAutoFit/>
          </a:bodyPr>
          <a:lstStyle/>
          <a:p>
            <a:r>
              <a:rPr lang="ja-JP" altLang="en-US" dirty="0"/>
              <a:t>出典</a:t>
            </a:r>
            <a:r>
              <a:rPr lang="ja-JP" altLang="en-US" dirty="0" smtClean="0"/>
              <a:t>：学校教員統計調査</a:t>
            </a:r>
            <a:endParaRPr lang="ja-JP" altLang="en-US" dirty="0"/>
          </a:p>
        </p:txBody>
      </p:sp>
    </p:spTree>
    <p:extLst>
      <p:ext uri="{BB962C8B-B14F-4D97-AF65-F5344CB8AC3E}">
        <p14:creationId xmlns:p14="http://schemas.microsoft.com/office/powerpoint/2010/main" val="1062192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問題は、平均年齢の低下自体ではなく、教員年齢構成の不均衡</a:t>
            </a:r>
            <a:endParaRPr kumimoji="1" lang="ja-JP" altLang="en-US" dirty="0"/>
          </a:p>
        </p:txBody>
      </p:sp>
      <p:sp>
        <p:nvSpPr>
          <p:cNvPr id="3" name="コンテンツ プレースホルダー 2"/>
          <p:cNvSpPr>
            <a:spLocks noGrp="1"/>
          </p:cNvSpPr>
          <p:nvPr>
            <p:ph sz="quarter" idx="1"/>
          </p:nvPr>
        </p:nvSpPr>
        <p:spPr/>
        <p:txBody>
          <a:bodyPr>
            <a:normAutofit fontScale="70000" lnSpcReduction="20000"/>
          </a:bodyPr>
          <a:lstStyle/>
          <a:p>
            <a:r>
              <a:rPr lang="ja-JP" altLang="en-US" dirty="0" smtClean="0"/>
              <a:t>第</a:t>
            </a:r>
            <a:r>
              <a:rPr lang="en-US" altLang="ja-JP" dirty="0" smtClean="0"/>
              <a:t>2</a:t>
            </a:r>
            <a:r>
              <a:rPr lang="ja-JP" altLang="en-US" dirty="0"/>
              <a:t>次ベビーブーム世代が学齢期に達した</a:t>
            </a:r>
            <a:r>
              <a:rPr lang="en-US" altLang="ja-JP" dirty="0"/>
              <a:t>1980</a:t>
            </a:r>
            <a:r>
              <a:rPr lang="ja-JP" altLang="en-US" dirty="0"/>
              <a:t>年前後、児童生徒の増加に対応するため大量の教員が採用されました。この大量採用層がずっと教員平均年齢を押し上げてきたのですが、現在この層が定年退職時期を迎えており、その穴埋めのため新規採用者が大幅に増えています。つまり小学校から高校の教員は、</a:t>
            </a:r>
            <a:r>
              <a:rPr lang="ja-JP" altLang="en-US" b="1" dirty="0"/>
              <a:t>大量採用の分厚い</a:t>
            </a:r>
            <a:r>
              <a:rPr lang="en-US" altLang="ja-JP" b="1" dirty="0"/>
              <a:t>50</a:t>
            </a:r>
            <a:r>
              <a:rPr lang="ja-JP" altLang="en-US" b="1" dirty="0"/>
              <a:t>代のベテラン層、そのあおりで極端に数が少ない</a:t>
            </a:r>
            <a:r>
              <a:rPr lang="en-US" altLang="ja-JP" b="1" dirty="0"/>
              <a:t>40</a:t>
            </a:r>
            <a:r>
              <a:rPr lang="ja-JP" altLang="en-US" b="1" dirty="0"/>
              <a:t>代と</a:t>
            </a:r>
            <a:r>
              <a:rPr lang="en-US" altLang="ja-JP" b="1" dirty="0"/>
              <a:t>30</a:t>
            </a:r>
            <a:r>
              <a:rPr lang="ja-JP" altLang="en-US" b="1" dirty="0"/>
              <a:t>代後半の中堅層、再び増えている</a:t>
            </a:r>
            <a:r>
              <a:rPr lang="en-US" altLang="ja-JP" b="1" dirty="0"/>
              <a:t>30</a:t>
            </a:r>
            <a:r>
              <a:rPr lang="ja-JP" altLang="en-US" b="1" dirty="0"/>
              <a:t>代前半から</a:t>
            </a:r>
            <a:r>
              <a:rPr lang="en-US" altLang="ja-JP" b="1" dirty="0"/>
              <a:t>20</a:t>
            </a:r>
            <a:r>
              <a:rPr lang="ja-JP" altLang="en-US" b="1" dirty="0"/>
              <a:t>代の若手層という「ひょうたん型」</a:t>
            </a:r>
            <a:r>
              <a:rPr lang="ja-JP" altLang="en-US" dirty="0"/>
              <a:t>のアンバランスな構成になっているのです。</a:t>
            </a:r>
          </a:p>
          <a:p>
            <a:r>
              <a:rPr lang="ja-JP" altLang="en-US" dirty="0"/>
              <a:t>民間企業も含めて組織の</a:t>
            </a:r>
            <a:r>
              <a:rPr lang="ja-JP" altLang="en-US" b="1" dirty="0"/>
              <a:t>中堅層</a:t>
            </a:r>
            <a:r>
              <a:rPr lang="ja-JP" altLang="en-US" dirty="0"/>
              <a:t>には、業務の実質的中心を担うだけでなく、世代間ギャップの大きい</a:t>
            </a:r>
            <a:r>
              <a:rPr lang="ja-JP" altLang="en-US" b="1" dirty="0"/>
              <a:t>ベテランと若手の間を仲介する役割</a:t>
            </a:r>
            <a:r>
              <a:rPr lang="ja-JP" altLang="en-US" dirty="0"/>
              <a:t>があります。ところが学校現場では、中堅層が主任クラスになって非常に多忙なうえに数が少ないため、若手の面倒を見たり、ベテランと若手の橋渡しをしたりすることに手が回らず、その結果、「</a:t>
            </a:r>
            <a:r>
              <a:rPr lang="ja-JP" altLang="en-US" b="1" dirty="0"/>
              <a:t>若手教員の孤立</a:t>
            </a:r>
            <a:r>
              <a:rPr lang="ja-JP" altLang="en-US" dirty="0"/>
              <a:t>」という状況が一部で起きているとも指摘されています。</a:t>
            </a:r>
          </a:p>
          <a:p>
            <a:r>
              <a:rPr lang="ja-JP" altLang="en-US" dirty="0"/>
              <a:t>また指導力のある教員は、視線やしぐさだけで騒いでいる子どもたちを鎮めることができますが、このような指導技術はある意味「職人技」とも言えます。講義などで伝えることは難しく、現場の長い経験の中で上から下の世代へと受け継がれていくような種類の技術です。しかし、</a:t>
            </a:r>
            <a:r>
              <a:rPr lang="ja-JP" altLang="en-US" b="1" dirty="0"/>
              <a:t>ベテラン層の一斉退職により、これらの日常的な指導技術が若手教員に継承されないまま、失われる可能性</a:t>
            </a:r>
            <a:r>
              <a:rPr lang="ja-JP" altLang="en-US" dirty="0"/>
              <a:t>があると教育関係者の間で懸念され始めています。</a:t>
            </a:r>
          </a:p>
          <a:p>
            <a:endParaRPr kumimoji="1" lang="ja-JP" altLang="en-US" dirty="0"/>
          </a:p>
        </p:txBody>
      </p:sp>
      <p:sp>
        <p:nvSpPr>
          <p:cNvPr id="4" name="正方形/長方形 3"/>
          <p:cNvSpPr/>
          <p:nvPr/>
        </p:nvSpPr>
        <p:spPr>
          <a:xfrm>
            <a:off x="595849" y="6093296"/>
            <a:ext cx="8136904" cy="646331"/>
          </a:xfrm>
          <a:prstGeom prst="rect">
            <a:avLst/>
          </a:prstGeom>
        </p:spPr>
        <p:txBody>
          <a:bodyPr wrap="square">
            <a:spAutoFit/>
          </a:bodyPr>
          <a:lstStyle/>
          <a:p>
            <a:r>
              <a:rPr lang="ja-JP" altLang="en-US" dirty="0"/>
              <a:t>出典</a:t>
            </a:r>
            <a:r>
              <a:rPr lang="ja-JP" altLang="en-US" dirty="0" smtClean="0"/>
              <a:t>：ベネッセ教育情報サイト</a:t>
            </a:r>
            <a:endParaRPr lang="en-US" altLang="ja-JP" dirty="0" smtClean="0"/>
          </a:p>
          <a:p>
            <a:r>
              <a:rPr lang="en-US" altLang="ja-JP" dirty="0" smtClean="0"/>
              <a:t>http</a:t>
            </a:r>
            <a:r>
              <a:rPr lang="en-US" altLang="ja-JP" dirty="0"/>
              <a:t>://benesse.jp/kyouiku/201409/20140908-1.html</a:t>
            </a:r>
            <a:endParaRPr lang="ja-JP" altLang="en-US" dirty="0"/>
          </a:p>
        </p:txBody>
      </p:sp>
    </p:spTree>
    <p:extLst>
      <p:ext uri="{BB962C8B-B14F-4D97-AF65-F5344CB8AC3E}">
        <p14:creationId xmlns:p14="http://schemas.microsoft.com/office/powerpoint/2010/main" val="1618564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856984" cy="1143000"/>
          </a:xfrm>
        </p:spPr>
        <p:txBody>
          <a:bodyPr>
            <a:normAutofit/>
          </a:bodyPr>
          <a:lstStyle/>
          <a:p>
            <a:r>
              <a:rPr lang="ja-JP" altLang="en-US" dirty="0"/>
              <a:t>学校現場を取り巻く状況と教員の多忙化</a:t>
            </a:r>
            <a:endParaRPr kumimoji="1" lang="ja-JP" altLang="en-US" dirty="0"/>
          </a:p>
        </p:txBody>
      </p:sp>
      <p:sp>
        <p:nvSpPr>
          <p:cNvPr id="3" name="コンテンツ プレースホルダー 2"/>
          <p:cNvSpPr>
            <a:spLocks noGrp="1"/>
          </p:cNvSpPr>
          <p:nvPr>
            <p:ph sz="quarter" idx="1"/>
          </p:nvPr>
        </p:nvSpPr>
        <p:spPr/>
        <p:txBody>
          <a:bodyPr>
            <a:normAutofit fontScale="77500" lnSpcReduction="20000"/>
          </a:bodyPr>
          <a:lstStyle/>
          <a:p>
            <a:r>
              <a:rPr lang="ja-JP" altLang="en-US" dirty="0" smtClean="0"/>
              <a:t> </a:t>
            </a:r>
            <a:r>
              <a:rPr lang="ja-JP" altLang="en-US" dirty="0">
                <a:latin typeface="ＭＳ Ｐ明朝" panose="02020600040205080304" pitchFamily="18" charset="-128"/>
                <a:ea typeface="ＭＳ Ｐ明朝" panose="02020600040205080304" pitchFamily="18" charset="-128"/>
              </a:rPr>
              <a:t>急激な</a:t>
            </a:r>
            <a:r>
              <a:rPr lang="ja-JP" altLang="en-US" b="1" dirty="0">
                <a:latin typeface="ＭＳ Ｐ明朝" panose="02020600040205080304" pitchFamily="18" charset="-128"/>
                <a:ea typeface="ＭＳ Ｐ明朝" panose="02020600040205080304" pitchFamily="18" charset="-128"/>
              </a:rPr>
              <a:t>少子高齢化</a:t>
            </a:r>
            <a:r>
              <a:rPr lang="ja-JP" altLang="en-US" dirty="0">
                <a:latin typeface="ＭＳ Ｐ明朝" panose="02020600040205080304" pitchFamily="18" charset="-128"/>
                <a:ea typeface="ＭＳ Ｐ明朝" panose="02020600040205080304" pitchFamily="18" charset="-128"/>
              </a:rPr>
              <a:t>が進行し、</a:t>
            </a:r>
            <a:r>
              <a:rPr lang="ja-JP" altLang="en-US" b="1" dirty="0">
                <a:latin typeface="ＭＳ Ｐ明朝" panose="02020600040205080304" pitchFamily="18" charset="-128"/>
                <a:ea typeface="ＭＳ Ｐ明朝" panose="02020600040205080304" pitchFamily="18" charset="-128"/>
              </a:rPr>
              <a:t>グローバル化</a:t>
            </a:r>
            <a:r>
              <a:rPr lang="ja-JP" altLang="en-US" dirty="0">
                <a:latin typeface="ＭＳ Ｐ明朝" panose="02020600040205080304" pitchFamily="18" charset="-128"/>
                <a:ea typeface="ＭＳ Ｐ明朝" panose="02020600040205080304" pitchFamily="18" charset="-128"/>
              </a:rPr>
              <a:t>の進展に伴う国際競争が激化する</a:t>
            </a:r>
            <a:r>
              <a:rPr lang="ja-JP" altLang="en-US" dirty="0" smtClean="0">
                <a:latin typeface="ＭＳ Ｐ明朝" panose="02020600040205080304" pitchFamily="18" charset="-128"/>
                <a:ea typeface="ＭＳ Ｐ明朝" panose="02020600040205080304" pitchFamily="18" charset="-128"/>
              </a:rPr>
              <a:t>中、新た</a:t>
            </a:r>
            <a:r>
              <a:rPr lang="ja-JP" altLang="en-US" dirty="0">
                <a:latin typeface="ＭＳ Ｐ明朝" panose="02020600040205080304" pitchFamily="18" charset="-128"/>
                <a:ea typeface="ＭＳ Ｐ明朝" panose="02020600040205080304" pitchFamily="18" charset="-128"/>
              </a:rPr>
              <a:t>な価値を創造し国際的に活躍できる人材や、多様な文化や価値観を受容し共生していくことができる</a:t>
            </a:r>
            <a:r>
              <a:rPr lang="ja-JP" altLang="en-US" b="1" dirty="0">
                <a:latin typeface="ＭＳ Ｐ明朝" panose="02020600040205080304" pitchFamily="18" charset="-128"/>
                <a:ea typeface="ＭＳ Ｐ明朝" panose="02020600040205080304" pitchFamily="18" charset="-128"/>
              </a:rPr>
              <a:t>人材の</a:t>
            </a:r>
            <a:r>
              <a:rPr lang="ja-JP" altLang="en-US" b="1" dirty="0" smtClean="0">
                <a:latin typeface="ＭＳ Ｐ明朝" panose="02020600040205080304" pitchFamily="18" charset="-128"/>
                <a:ea typeface="ＭＳ Ｐ明朝" panose="02020600040205080304" pitchFamily="18" charset="-128"/>
              </a:rPr>
              <a:t>育成</a:t>
            </a:r>
            <a:endParaRPr lang="ja-JP" altLang="en-US" b="1" dirty="0">
              <a:latin typeface="ＭＳ Ｐ明朝" panose="02020600040205080304" pitchFamily="18" charset="-128"/>
              <a:ea typeface="ＭＳ Ｐ明朝" panose="02020600040205080304" pitchFamily="18" charset="-128"/>
            </a:endParaRPr>
          </a:p>
          <a:p>
            <a:r>
              <a:rPr lang="ja-JP" altLang="en-US" b="1" dirty="0">
                <a:latin typeface="ＭＳ Ｐ明朝" panose="02020600040205080304" pitchFamily="18" charset="-128"/>
                <a:ea typeface="ＭＳ Ｐ明朝" panose="02020600040205080304" pitchFamily="18" charset="-128"/>
              </a:rPr>
              <a:t>地域コミュニティの衰退、共働き世帯や一人親世帯の増加、世帯当たりの子供の数の減少</a:t>
            </a:r>
            <a:r>
              <a:rPr lang="ja-JP" altLang="en-US" dirty="0">
                <a:latin typeface="ＭＳ Ｐ明朝" panose="02020600040205080304" pitchFamily="18" charset="-128"/>
                <a:ea typeface="ＭＳ Ｐ明朝" panose="02020600040205080304" pitchFamily="18" charset="-128"/>
              </a:rPr>
              <a:t>といった様々な背景の中で、家庭や</a:t>
            </a:r>
            <a:r>
              <a:rPr lang="ja-JP" altLang="en-US" dirty="0" smtClean="0">
                <a:latin typeface="ＭＳ Ｐ明朝" panose="02020600040205080304" pitchFamily="18" charset="-128"/>
                <a:ea typeface="ＭＳ Ｐ明朝" panose="02020600040205080304" pitchFamily="18" charset="-128"/>
              </a:rPr>
              <a:t>地域に</a:t>
            </a:r>
            <a:r>
              <a:rPr lang="ja-JP" altLang="en-US" dirty="0">
                <a:latin typeface="ＭＳ Ｐ明朝" panose="02020600040205080304" pitchFamily="18" charset="-128"/>
                <a:ea typeface="ＭＳ Ｐ明朝" panose="02020600040205080304" pitchFamily="18" charset="-128"/>
              </a:rPr>
              <a:t>おける子供の社会性育成機能が弱まっているとの指摘があり、</a:t>
            </a:r>
            <a:r>
              <a:rPr lang="ja-JP" altLang="en-US" b="1" dirty="0">
                <a:latin typeface="ＭＳ Ｐ明朝" panose="02020600040205080304" pitchFamily="18" charset="-128"/>
                <a:ea typeface="ＭＳ Ｐ明朝" panose="02020600040205080304" pitchFamily="18" charset="-128"/>
              </a:rPr>
              <a:t>家庭や地域における教育が困難</a:t>
            </a:r>
            <a:r>
              <a:rPr lang="ja-JP" altLang="en-US" dirty="0">
                <a:latin typeface="ＭＳ Ｐ明朝" panose="02020600040205080304" pitchFamily="18" charset="-128"/>
                <a:ea typeface="ＭＳ Ｐ明朝" panose="02020600040205080304" pitchFamily="18" charset="-128"/>
              </a:rPr>
              <a:t>な</a:t>
            </a:r>
            <a:r>
              <a:rPr lang="ja-JP" altLang="en-US" dirty="0" smtClean="0">
                <a:latin typeface="ＭＳ Ｐ明朝" panose="02020600040205080304" pitchFamily="18" charset="-128"/>
                <a:ea typeface="ＭＳ Ｐ明朝" panose="02020600040205080304" pitchFamily="18" charset="-128"/>
              </a:rPr>
              <a:t>状況</a:t>
            </a:r>
            <a:endParaRPr lang="ja-JP" altLang="en-US" dirty="0">
              <a:latin typeface="ＭＳ Ｐ明朝" panose="02020600040205080304" pitchFamily="18" charset="-128"/>
              <a:ea typeface="ＭＳ Ｐ明朝" panose="02020600040205080304" pitchFamily="18" charset="-128"/>
            </a:endParaRPr>
          </a:p>
          <a:p>
            <a:r>
              <a:rPr lang="ja-JP" altLang="en-US" b="1" dirty="0" smtClean="0">
                <a:latin typeface="ＭＳ Ｐ明朝" panose="02020600040205080304" pitchFamily="18" charset="-128"/>
                <a:ea typeface="ＭＳ Ｐ明朝" panose="02020600040205080304" pitchFamily="18" charset="-128"/>
              </a:rPr>
              <a:t>変化</a:t>
            </a:r>
            <a:r>
              <a:rPr lang="ja-JP" altLang="en-US" b="1" dirty="0">
                <a:latin typeface="ＭＳ Ｐ明朝" panose="02020600040205080304" pitchFamily="18" charset="-128"/>
                <a:ea typeface="ＭＳ Ｐ明朝" panose="02020600040205080304" pitchFamily="18" charset="-128"/>
              </a:rPr>
              <a:t>の激しい社会</a:t>
            </a:r>
            <a:r>
              <a:rPr lang="ja-JP" altLang="en-US" dirty="0">
                <a:latin typeface="ＭＳ Ｐ明朝" panose="02020600040205080304" pitchFamily="18" charset="-128"/>
                <a:ea typeface="ＭＳ Ｐ明朝" panose="02020600040205080304" pitchFamily="18" charset="-128"/>
              </a:rPr>
              <a:t>の中で生き抜く子供を育成するためには、時代の変化に対応して、子供</a:t>
            </a:r>
            <a:r>
              <a:rPr lang="ja-JP" altLang="en-US" dirty="0" smtClean="0">
                <a:latin typeface="ＭＳ Ｐ明朝" panose="02020600040205080304" pitchFamily="18" charset="-128"/>
                <a:ea typeface="ＭＳ Ｐ明朝" panose="02020600040205080304" pitchFamily="18" charset="-128"/>
              </a:rPr>
              <a:t>に様々</a:t>
            </a:r>
            <a:r>
              <a:rPr lang="ja-JP" altLang="en-US" dirty="0">
                <a:latin typeface="ＭＳ Ｐ明朝" panose="02020600040205080304" pitchFamily="18" charset="-128"/>
                <a:ea typeface="ＭＳ Ｐ明朝" panose="02020600040205080304" pitchFamily="18" charset="-128"/>
              </a:rPr>
              <a:t>な力を身につけさせることが必要であり、子供が自ら課題を発見し、解決に向けて主体的・協働的に学ぶ学習の充実など、</a:t>
            </a:r>
            <a:r>
              <a:rPr lang="ja-JP" altLang="en-US" b="1" dirty="0">
                <a:latin typeface="ＭＳ Ｐ明朝" panose="02020600040205080304" pitchFamily="18" charset="-128"/>
                <a:ea typeface="ＭＳ Ｐ明朝" panose="02020600040205080304" pitchFamily="18" charset="-128"/>
              </a:rPr>
              <a:t>授業革新</a:t>
            </a:r>
            <a:r>
              <a:rPr lang="ja-JP" altLang="en-US" dirty="0">
                <a:latin typeface="ＭＳ Ｐ明朝" panose="02020600040205080304" pitchFamily="18" charset="-128"/>
                <a:ea typeface="ＭＳ Ｐ明朝" panose="02020600040205080304" pitchFamily="18" charset="-128"/>
              </a:rPr>
              <a:t>を図っていくことが求められる</a:t>
            </a:r>
            <a:r>
              <a:rPr lang="ja-JP" altLang="en-US" dirty="0" smtClean="0">
                <a:latin typeface="ＭＳ Ｐ明朝" panose="02020600040205080304" pitchFamily="18" charset="-128"/>
                <a:ea typeface="ＭＳ Ｐ明朝" panose="02020600040205080304" pitchFamily="18" charset="-128"/>
              </a:rPr>
              <a:t>。</a:t>
            </a:r>
            <a:endParaRPr lang="ja-JP" altLang="en-US" dirty="0">
              <a:latin typeface="ＭＳ Ｐ明朝" panose="02020600040205080304" pitchFamily="18" charset="-128"/>
              <a:ea typeface="ＭＳ Ｐ明朝" panose="02020600040205080304" pitchFamily="18" charset="-128"/>
            </a:endParaRPr>
          </a:p>
          <a:p>
            <a:r>
              <a:rPr lang="ja-JP" altLang="en-US" dirty="0">
                <a:latin typeface="ＭＳ Ｐ明朝" panose="02020600040205080304" pitchFamily="18" charset="-128"/>
                <a:ea typeface="ＭＳ Ｐ明朝" panose="02020600040205080304" pitchFamily="18" charset="-128"/>
              </a:rPr>
              <a:t>教育内容や学習活動の量的・質的充実への対応にとどまらず、</a:t>
            </a:r>
            <a:r>
              <a:rPr lang="ja-JP" altLang="en-US" b="1" dirty="0">
                <a:latin typeface="ＭＳ Ｐ明朝" panose="02020600040205080304" pitchFamily="18" charset="-128"/>
                <a:ea typeface="ＭＳ Ｐ明朝" panose="02020600040205080304" pitchFamily="18" charset="-128"/>
              </a:rPr>
              <a:t>土曜授業、道徳教育の充実や小学校での外国語活動</a:t>
            </a:r>
            <a:r>
              <a:rPr lang="ja-JP" altLang="en-US" dirty="0">
                <a:latin typeface="ＭＳ Ｐ明朝" panose="02020600040205080304" pitchFamily="18" charset="-128"/>
                <a:ea typeface="ＭＳ Ｐ明朝" panose="02020600040205080304" pitchFamily="18" charset="-128"/>
              </a:rPr>
              <a:t>など、学校は様々な教育課題への対応が求められている</a:t>
            </a:r>
            <a:r>
              <a:rPr lang="ja-JP" altLang="en-US" dirty="0" smtClean="0">
                <a:latin typeface="ＭＳ Ｐ明朝" panose="02020600040205080304" pitchFamily="18" charset="-128"/>
                <a:ea typeface="ＭＳ Ｐ明朝" panose="02020600040205080304" pitchFamily="18" charset="-128"/>
              </a:rPr>
              <a:t>。</a:t>
            </a:r>
            <a:endParaRPr lang="ja-JP" altLang="en-US" dirty="0">
              <a:latin typeface="ＭＳ Ｐ明朝" panose="02020600040205080304" pitchFamily="18" charset="-128"/>
              <a:ea typeface="ＭＳ Ｐ明朝" panose="02020600040205080304" pitchFamily="18" charset="-128"/>
            </a:endParaRPr>
          </a:p>
          <a:p>
            <a:r>
              <a:rPr lang="ja-JP" altLang="en-US" b="1" dirty="0">
                <a:latin typeface="ＭＳ Ｐ明朝" panose="02020600040205080304" pitchFamily="18" charset="-128"/>
                <a:ea typeface="ＭＳ Ｐ明朝" panose="02020600040205080304" pitchFamily="18" charset="-128"/>
              </a:rPr>
              <a:t>いじめや暴力行為</a:t>
            </a:r>
            <a:r>
              <a:rPr lang="ja-JP" altLang="en-US" dirty="0">
                <a:latin typeface="ＭＳ Ｐ明朝" panose="02020600040205080304" pitchFamily="18" charset="-128"/>
                <a:ea typeface="ＭＳ Ｐ明朝" panose="02020600040205080304" pitchFamily="18" charset="-128"/>
              </a:rPr>
              <a:t>等の問題行動の発生、</a:t>
            </a:r>
            <a:r>
              <a:rPr lang="ja-JP" altLang="en-US" b="1" dirty="0">
                <a:latin typeface="ＭＳ Ｐ明朝" panose="02020600040205080304" pitchFamily="18" charset="-128"/>
                <a:ea typeface="ＭＳ Ｐ明朝" panose="02020600040205080304" pitchFamily="18" charset="-128"/>
              </a:rPr>
              <a:t>特別な支援</a:t>
            </a:r>
            <a:r>
              <a:rPr lang="ja-JP" altLang="en-US" dirty="0">
                <a:latin typeface="ＭＳ Ｐ明朝" panose="02020600040205080304" pitchFamily="18" charset="-128"/>
                <a:ea typeface="ＭＳ Ｐ明朝" panose="02020600040205080304" pitchFamily="18" charset="-128"/>
              </a:rPr>
              <a:t>を必要とする児童生徒数の増加、</a:t>
            </a:r>
            <a:r>
              <a:rPr lang="ja-JP" altLang="en-US" b="1" dirty="0">
                <a:latin typeface="ＭＳ Ｐ明朝" panose="02020600040205080304" pitchFamily="18" charset="-128"/>
                <a:ea typeface="ＭＳ Ｐ明朝" panose="02020600040205080304" pitchFamily="18" charset="-128"/>
              </a:rPr>
              <a:t>不登校</a:t>
            </a:r>
            <a:r>
              <a:rPr lang="ja-JP" altLang="en-US" dirty="0">
                <a:latin typeface="ＭＳ Ｐ明朝" panose="02020600040205080304" pitchFamily="18" charset="-128"/>
                <a:ea typeface="ＭＳ Ｐ明朝" panose="02020600040205080304" pitchFamily="18" charset="-128"/>
              </a:rPr>
              <a:t>の児童生徒の割合の増加など学校現場を取り巻く環境は複雑化・困難化するとともに、学校に求められる役割は拡大・多様化しており、</a:t>
            </a:r>
            <a:r>
              <a:rPr lang="ja-JP" altLang="en-US" b="1" dirty="0">
                <a:latin typeface="ＭＳ Ｐ明朝" panose="02020600040205080304" pitchFamily="18" charset="-128"/>
                <a:ea typeface="ＭＳ Ｐ明朝" panose="02020600040205080304" pitchFamily="18" charset="-128"/>
              </a:rPr>
              <a:t>保護者への対応、通学路の安全確保、地域活動</a:t>
            </a:r>
            <a:r>
              <a:rPr lang="ja-JP" altLang="en-US" dirty="0">
                <a:latin typeface="ＭＳ Ｐ明朝" panose="02020600040205080304" pitchFamily="18" charset="-128"/>
                <a:ea typeface="ＭＳ Ｐ明朝" panose="02020600040205080304" pitchFamily="18" charset="-128"/>
              </a:rPr>
              <a:t>などへの対応も求められている。</a:t>
            </a:r>
          </a:p>
          <a:p>
            <a:endParaRPr kumimoji="1" lang="ja-JP" altLang="en-US" dirty="0">
              <a:latin typeface="ＭＳ Ｐ明朝" panose="02020600040205080304" pitchFamily="18" charset="-128"/>
              <a:ea typeface="ＭＳ Ｐ明朝" panose="02020600040205080304" pitchFamily="18" charset="-128"/>
            </a:endParaRPr>
          </a:p>
        </p:txBody>
      </p:sp>
      <p:sp>
        <p:nvSpPr>
          <p:cNvPr id="4" name="正方形/長方形 3"/>
          <p:cNvSpPr/>
          <p:nvPr/>
        </p:nvSpPr>
        <p:spPr>
          <a:xfrm>
            <a:off x="595849" y="6309320"/>
            <a:ext cx="8136904" cy="369332"/>
          </a:xfrm>
          <a:prstGeom prst="rect">
            <a:avLst/>
          </a:prstGeom>
        </p:spPr>
        <p:txBody>
          <a:bodyPr wrap="square">
            <a:spAutoFit/>
          </a:bodyPr>
          <a:lstStyle/>
          <a:p>
            <a:r>
              <a:rPr lang="ja-JP" altLang="en-US" dirty="0"/>
              <a:t>出典</a:t>
            </a:r>
            <a:r>
              <a:rPr lang="ja-JP" altLang="en-US" dirty="0" smtClean="0"/>
              <a:t>：文部科学省 学校</a:t>
            </a:r>
            <a:r>
              <a:rPr lang="ja-JP" altLang="en-US" dirty="0"/>
              <a:t>現場における業務改善のための ガイドライン </a:t>
            </a:r>
            <a:r>
              <a:rPr lang="en-US" altLang="ja-JP" dirty="0"/>
              <a:t>2015</a:t>
            </a:r>
            <a:endParaRPr lang="ja-JP" altLang="en-US" dirty="0"/>
          </a:p>
        </p:txBody>
      </p:sp>
    </p:spTree>
    <p:extLst>
      <p:ext uri="{BB962C8B-B14F-4D97-AF65-F5344CB8AC3E}">
        <p14:creationId xmlns:p14="http://schemas.microsoft.com/office/powerpoint/2010/main" val="3397983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教諭の従事率が</a:t>
            </a:r>
            <a:r>
              <a:rPr lang="en-US" altLang="ja-JP" dirty="0"/>
              <a:t>50</a:t>
            </a:r>
            <a:r>
              <a:rPr lang="ja-JP" altLang="en-US" dirty="0"/>
              <a:t>％以上の業務に対する負担感率の状況</a:t>
            </a:r>
            <a:endParaRPr kumimoji="1" lang="ja-JP" altLang="en-US" dirty="0"/>
          </a:p>
        </p:txBody>
      </p:sp>
      <p:pic>
        <p:nvPicPr>
          <p:cNvPr id="409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659878" y="1340768"/>
            <a:ext cx="7062243" cy="4873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595849" y="6277962"/>
            <a:ext cx="8136904" cy="369332"/>
          </a:xfrm>
          <a:prstGeom prst="rect">
            <a:avLst/>
          </a:prstGeom>
        </p:spPr>
        <p:txBody>
          <a:bodyPr wrap="square">
            <a:spAutoFit/>
          </a:bodyPr>
          <a:lstStyle/>
          <a:p>
            <a:r>
              <a:rPr lang="ja-JP" altLang="en-US" dirty="0"/>
              <a:t>出典</a:t>
            </a:r>
            <a:r>
              <a:rPr lang="ja-JP" altLang="en-US" dirty="0" smtClean="0"/>
              <a:t>：文部科学省 学校</a:t>
            </a:r>
            <a:r>
              <a:rPr lang="ja-JP" altLang="en-US" dirty="0"/>
              <a:t>現場における業務改善のための ガイドライン </a:t>
            </a:r>
            <a:r>
              <a:rPr lang="en-US" altLang="ja-JP" dirty="0"/>
              <a:t>2015</a:t>
            </a:r>
            <a:endParaRPr lang="ja-JP" altLang="en-US" dirty="0"/>
          </a:p>
        </p:txBody>
      </p:sp>
      <p:sp>
        <p:nvSpPr>
          <p:cNvPr id="3" name="円/楕円 2"/>
          <p:cNvSpPr/>
          <p:nvPr/>
        </p:nvSpPr>
        <p:spPr>
          <a:xfrm>
            <a:off x="323528" y="4653136"/>
            <a:ext cx="763284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344781" y="1916832"/>
            <a:ext cx="763284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21299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733</TotalTime>
  <Words>2157</Words>
  <Application>Microsoft Office PowerPoint</Application>
  <PresentationFormat>画面に合わせる (4:3)</PresentationFormat>
  <Paragraphs>113</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スパイス</vt:lpstr>
      <vt:lpstr>小中学校教員のメンタルヘルスと現場で求められるソーシャルサポート関連要因について</vt:lpstr>
      <vt:lpstr>2015年には高齢者人口約3400万人</vt:lpstr>
      <vt:lpstr>我が国の高齢化の推移と将来推計</vt:lpstr>
      <vt:lpstr>教職員の年齢構成[内訳]平成22年度</vt:lpstr>
      <vt:lpstr>公立小中学校教員の年齢構成の推移</vt:lpstr>
      <vt:lpstr>公立小教員の年齢構成（平成25年度）</vt:lpstr>
      <vt:lpstr>問題は、平均年齢の低下自体ではなく、教員年齢構成の不均衡</vt:lpstr>
      <vt:lpstr>学校現場を取り巻く状況と教員の多忙化</vt:lpstr>
      <vt:lpstr>教諭の従事率が50％以上の業務に対する負担感率の状況</vt:lpstr>
      <vt:lpstr>ソーシャルサポートとは</vt:lpstr>
      <vt:lpstr>ソーシャルサポートにまつわる用語</vt:lpstr>
      <vt:lpstr>職務ストレッサーとメンタルヘルスとの関係 (先行研究)</vt:lpstr>
      <vt:lpstr>ソーシャルサポート尺度の例</vt:lpstr>
      <vt:lpstr>問題提起</vt:lpstr>
      <vt:lpstr>目的</vt:lpstr>
      <vt:lpstr>方法</vt:lpstr>
      <vt:lpstr>参考文献</vt:lpstr>
      <vt:lpstr>ご清聴、ありがとうございました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 hara</dc:creator>
  <cp:lastModifiedBy>原淳</cp:lastModifiedBy>
  <cp:revision>64</cp:revision>
  <dcterms:created xsi:type="dcterms:W3CDTF">2016-11-06T04:32:54Z</dcterms:created>
  <dcterms:modified xsi:type="dcterms:W3CDTF">2016-11-08T21:02:52Z</dcterms:modified>
</cp:coreProperties>
</file>